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8"/>
  </p:notesMasterIdLst>
  <p:sldIdLst>
    <p:sldId id="256" r:id="rId2"/>
    <p:sldId id="257" r:id="rId3"/>
    <p:sldId id="259" r:id="rId4"/>
    <p:sldId id="260" r:id="rId5"/>
    <p:sldId id="258" r:id="rId6"/>
    <p:sldId id="301" r:id="rId7"/>
    <p:sldId id="303" r:id="rId8"/>
    <p:sldId id="305" r:id="rId9"/>
    <p:sldId id="306" r:id="rId10"/>
    <p:sldId id="307" r:id="rId11"/>
    <p:sldId id="308" r:id="rId12"/>
    <p:sldId id="313" r:id="rId13"/>
    <p:sldId id="314" r:id="rId14"/>
    <p:sldId id="315" r:id="rId15"/>
    <p:sldId id="316" r:id="rId16"/>
    <p:sldId id="317" r:id="rId17"/>
    <p:sldId id="318" r:id="rId18"/>
    <p:sldId id="319" r:id="rId19"/>
    <p:sldId id="320" r:id="rId20"/>
    <p:sldId id="321" r:id="rId21"/>
    <p:sldId id="322" r:id="rId22"/>
    <p:sldId id="323" r:id="rId23"/>
    <p:sldId id="324" r:id="rId24"/>
    <p:sldId id="325" r:id="rId25"/>
    <p:sldId id="338" r:id="rId26"/>
    <p:sldId id="326" r:id="rId27"/>
    <p:sldId id="328" r:id="rId28"/>
    <p:sldId id="327" r:id="rId29"/>
    <p:sldId id="329" r:id="rId30"/>
    <p:sldId id="277" r:id="rId31"/>
    <p:sldId id="330" r:id="rId32"/>
    <p:sldId id="331" r:id="rId33"/>
    <p:sldId id="333" r:id="rId34"/>
    <p:sldId id="334" r:id="rId35"/>
    <p:sldId id="335" r:id="rId36"/>
    <p:sldId id="336" r:id="rId37"/>
    <p:sldId id="339" r:id="rId38"/>
    <p:sldId id="340" r:id="rId39"/>
    <p:sldId id="341" r:id="rId40"/>
    <p:sldId id="342" r:id="rId41"/>
    <p:sldId id="343" r:id="rId42"/>
    <p:sldId id="344" r:id="rId43"/>
    <p:sldId id="345" r:id="rId44"/>
    <p:sldId id="346" r:id="rId45"/>
    <p:sldId id="347" r:id="rId46"/>
    <p:sldId id="348" r:id="rId47"/>
    <p:sldId id="350" r:id="rId48"/>
    <p:sldId id="349" r:id="rId49"/>
    <p:sldId id="351" r:id="rId50"/>
    <p:sldId id="352" r:id="rId51"/>
    <p:sldId id="353" r:id="rId52"/>
    <p:sldId id="354" r:id="rId53"/>
    <p:sldId id="355" r:id="rId54"/>
    <p:sldId id="356" r:id="rId55"/>
    <p:sldId id="357" r:id="rId56"/>
    <p:sldId id="358" r:id="rId57"/>
    <p:sldId id="359" r:id="rId58"/>
    <p:sldId id="360" r:id="rId59"/>
    <p:sldId id="361" r:id="rId60"/>
    <p:sldId id="362" r:id="rId61"/>
    <p:sldId id="363" r:id="rId62"/>
    <p:sldId id="364" r:id="rId63"/>
    <p:sldId id="365" r:id="rId64"/>
    <p:sldId id="366" r:id="rId65"/>
    <p:sldId id="367" r:id="rId66"/>
    <p:sldId id="368" r:id="rId67"/>
    <p:sldId id="369" r:id="rId68"/>
    <p:sldId id="371" r:id="rId69"/>
    <p:sldId id="370" r:id="rId70"/>
    <p:sldId id="372" r:id="rId71"/>
    <p:sldId id="373" r:id="rId72"/>
    <p:sldId id="374" r:id="rId73"/>
    <p:sldId id="375" r:id="rId74"/>
    <p:sldId id="376" r:id="rId75"/>
    <p:sldId id="377" r:id="rId76"/>
    <p:sldId id="378" r:id="rId77"/>
    <p:sldId id="379" r:id="rId78"/>
    <p:sldId id="380" r:id="rId79"/>
    <p:sldId id="381" r:id="rId80"/>
    <p:sldId id="382" r:id="rId81"/>
    <p:sldId id="387" r:id="rId82"/>
    <p:sldId id="388" r:id="rId83"/>
    <p:sldId id="389" r:id="rId84"/>
    <p:sldId id="391" r:id="rId85"/>
    <p:sldId id="392" r:id="rId86"/>
    <p:sldId id="393" r:id="rId87"/>
    <p:sldId id="394" r:id="rId88"/>
    <p:sldId id="395" r:id="rId89"/>
    <p:sldId id="397" r:id="rId90"/>
    <p:sldId id="398" r:id="rId91"/>
    <p:sldId id="390" r:id="rId92"/>
    <p:sldId id="399" r:id="rId93"/>
    <p:sldId id="383" r:id="rId94"/>
    <p:sldId id="385" r:id="rId95"/>
    <p:sldId id="384" r:id="rId96"/>
    <p:sldId id="386" r:id="rId9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o" id="{5A8C3312-77A5-5B49-A9B0-A4342F6B059E}">
          <p14:sldIdLst>
            <p14:sldId id="256"/>
            <p14:sldId id="257"/>
            <p14:sldId id="259"/>
            <p14:sldId id="260"/>
          </p14:sldIdLst>
        </p14:section>
        <p14:section name="what is DDM" id="{56074EF7-004C-0B44-80C8-0E443C7C9C4D}">
          <p14:sldIdLst>
            <p14:sldId id="258"/>
            <p14:sldId id="301"/>
            <p14:sldId id="303"/>
            <p14:sldId id="305"/>
            <p14:sldId id="306"/>
            <p14:sldId id="307"/>
            <p14:sldId id="308"/>
            <p14:sldId id="313"/>
            <p14:sldId id="314"/>
            <p14:sldId id="315"/>
            <p14:sldId id="316"/>
            <p14:sldId id="317"/>
          </p14:sldIdLst>
        </p14:section>
        <p14:section name="fitting HDDM" id="{6E194185-62D6-2640-B0A8-E338D88680F3}">
          <p14:sldIdLst>
            <p14:sldId id="318"/>
            <p14:sldId id="319"/>
            <p14:sldId id="320"/>
            <p14:sldId id="321"/>
            <p14:sldId id="322"/>
            <p14:sldId id="323"/>
            <p14:sldId id="324"/>
            <p14:sldId id="325"/>
            <p14:sldId id="338"/>
          </p14:sldIdLst>
        </p14:section>
        <p14:section name="example fits" id="{973A9098-FEE1-9E49-8D9F-136F2D0639C1}">
          <p14:sldIdLst>
            <p14:sldId id="326"/>
            <p14:sldId id="328"/>
            <p14:sldId id="327"/>
            <p14:sldId id="329"/>
            <p14:sldId id="277"/>
            <p14:sldId id="330"/>
          </p14:sldIdLst>
        </p14:section>
        <p14:section name="basic HDDM" id="{0122BF17-624F-F24F-9E20-D3C5B103025D}">
          <p14:sldIdLst>
            <p14:sldId id="331"/>
            <p14:sldId id="333"/>
            <p14:sldId id="334"/>
            <p14:sldId id="335"/>
            <p14:sldId id="336"/>
            <p14:sldId id="339"/>
            <p14:sldId id="340"/>
            <p14:sldId id="341"/>
            <p14:sldId id="342"/>
            <p14:sldId id="343"/>
            <p14:sldId id="344"/>
            <p14:sldId id="345"/>
            <p14:sldId id="346"/>
            <p14:sldId id="347"/>
            <p14:sldId id="348"/>
            <p14:sldId id="350"/>
            <p14:sldId id="349"/>
            <p14:sldId id="351"/>
            <p14:sldId id="352"/>
            <p14:sldId id="353"/>
            <p14:sldId id="354"/>
          </p14:sldIdLst>
        </p14:section>
        <p14:section name="conditional HDDM" id="{B3EDB72F-C95A-D94E-9CE4-AF6057BDFEA9}">
          <p14:sldIdLst>
            <p14:sldId id="355"/>
            <p14:sldId id="356"/>
            <p14:sldId id="357"/>
            <p14:sldId id="358"/>
            <p14:sldId id="359"/>
            <p14:sldId id="360"/>
            <p14:sldId id="361"/>
            <p14:sldId id="362"/>
            <p14:sldId id="363"/>
            <p14:sldId id="364"/>
            <p14:sldId id="365"/>
            <p14:sldId id="366"/>
            <p14:sldId id="367"/>
            <p14:sldId id="368"/>
          </p14:sldIdLst>
        </p14:section>
        <p14:section name="HDDM regression" id="{845CADFB-3270-5D4A-AC5F-48BC51705A3E}">
          <p14:sldIdLst>
            <p14:sldId id="369"/>
            <p14:sldId id="371"/>
            <p14:sldId id="370"/>
            <p14:sldId id="372"/>
            <p14:sldId id="373"/>
            <p14:sldId id="374"/>
            <p14:sldId id="375"/>
            <p14:sldId id="376"/>
            <p14:sldId id="377"/>
            <p14:sldId id="378"/>
            <p14:sldId id="379"/>
            <p14:sldId id="380"/>
            <p14:sldId id="381"/>
            <p14:sldId id="382"/>
          </p14:sldIdLst>
        </p14:section>
        <p14:section name="HSSM" id="{FEA33F89-A018-224D-98E3-4FE4D78C894A}">
          <p14:sldIdLst>
            <p14:sldId id="387"/>
            <p14:sldId id="388"/>
            <p14:sldId id="389"/>
            <p14:sldId id="391"/>
            <p14:sldId id="392"/>
            <p14:sldId id="393"/>
            <p14:sldId id="394"/>
            <p14:sldId id="395"/>
            <p14:sldId id="397"/>
            <p14:sldId id="398"/>
            <p14:sldId id="390"/>
            <p14:sldId id="399"/>
          </p14:sldIdLst>
        </p14:section>
        <p14:section name="outro + summary" id="{92496506-2306-114A-A20E-E5FD6CB79877}">
          <p14:sldIdLst>
            <p14:sldId id="383"/>
            <p14:sldId id="385"/>
            <p14:sldId id="384"/>
            <p14:sldId id="38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D20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60"/>
    <p:restoredTop sz="94673"/>
  </p:normalViewPr>
  <p:slideViewPr>
    <p:cSldViewPr snapToGrid="0" showGuides="1">
      <p:cViewPr>
        <p:scale>
          <a:sx n="99" d="100"/>
          <a:sy n="99" d="100"/>
        </p:scale>
        <p:origin x="1200" y="4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presProps" Target="presProps.xml"/><Relationship Id="rId10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notesMaster" Target="notesMasters/notesMaster1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5CF407-E994-924F-9E22-98D6752D5361}" type="datetimeFigureOut">
              <a:rPr lang="en-US" smtClean="0"/>
              <a:t>2/22/24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FAB05A-2247-2E42-9234-B42934BB78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3736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FAB05A-2247-2E42-9234-B42934BB7868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98186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FAB05A-2247-2E42-9234-B42934BB7868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6577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FAB05A-2247-2E42-9234-B42934BB7868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01681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FAB05A-2247-2E42-9234-B42934BB7868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5060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FAB05A-2247-2E42-9234-B42934BB7868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6777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C06501-911A-A70A-936E-CA8724C2C7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09EB45E-8915-1AF6-B5A1-FFF83EF734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8014E1-0387-88FA-4A52-0DB3BD9632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277B2-EBF0-FB4F-B88B-7631308F8815}" type="datetimeFigureOut">
              <a:rPr lang="en-US" smtClean="0"/>
              <a:t>2/22/24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C74F59-DD56-BB09-3677-9AFEE4485F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0E1B34-8E60-CFA6-40C5-75D0BC02B7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56118-E77C-3C45-9012-259165CC43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9701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8A247-9DD0-CA72-2623-27AAD982E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731F632-42D2-A8B4-7A38-CFFBA75241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35538A-4C0E-3675-EA88-3AE93174F6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277B2-EBF0-FB4F-B88B-7631308F8815}" type="datetimeFigureOut">
              <a:rPr lang="en-US" smtClean="0"/>
              <a:t>2/22/24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4EA8E6-71DA-8E8D-1208-6B6F44976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F45385-4C6C-8D59-94D2-FD5ED27E1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56118-E77C-3C45-9012-259165CC43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8475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85D9FFF-F720-FBCD-A728-1C69E081490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8D8994-52E9-3EF5-2EE7-405B914D21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5A6C07-4307-7A15-AAE1-6B6D7D6C5A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277B2-EBF0-FB4F-B88B-7631308F8815}" type="datetimeFigureOut">
              <a:rPr lang="en-US" smtClean="0"/>
              <a:t>2/22/24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2F5449-7F88-DDE0-F7A9-A9183EA06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BE52F7-1901-2600-810A-DF61261BE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56118-E77C-3C45-9012-259165CC43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2464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184B6-0D48-A88A-75CF-A7274F2828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9EAD24-8AC2-ACA1-D1DA-DFF6B30106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678F01-B703-671D-BE00-5C6E5E5BE6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277B2-EBF0-FB4F-B88B-7631308F8815}" type="datetimeFigureOut">
              <a:rPr lang="en-US" smtClean="0"/>
              <a:t>2/22/24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6F973A-C023-2E1D-53F3-656E0B4614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DD4582-E632-82BC-3CFE-8D60BA939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56118-E77C-3C45-9012-259165CC43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6477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A3D843-A790-C8E4-B7A2-47DF3813D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838E04-6146-EA36-D5C6-DC201EB4CB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D1A75E-E7E5-3CA5-8CFE-3DDB91D764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277B2-EBF0-FB4F-B88B-7631308F8815}" type="datetimeFigureOut">
              <a:rPr lang="en-US" smtClean="0"/>
              <a:t>2/22/24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446B7D-B1DF-7568-1876-F47B059E55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836484-475E-3F3E-F26D-191FC61A8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56118-E77C-3C45-9012-259165CC43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5228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BE9CBD-45D1-F1C7-FBAB-7971AEB946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84D72E-F2F2-AD9D-06C1-E226333589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77C195-E405-E47E-8ADB-51AE519986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44C5E6-C25C-D025-5B55-FA968E9FB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277B2-EBF0-FB4F-B88B-7631308F8815}" type="datetimeFigureOut">
              <a:rPr lang="en-US" smtClean="0"/>
              <a:t>2/22/24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2D213A-641A-DDF7-B5E4-A7C5C33AC4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9638F4-8A99-D9BB-9D3E-D1487C8E2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56118-E77C-3C45-9012-259165CC43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3173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8B402-50A4-23C5-AEBA-30BB34F502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BADEC9-5170-F326-59DD-07E8893803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00B3D0-AE5E-EBCC-0E58-FA8B399CBE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6377C88-1484-921E-4FF8-607FECC4F0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B9A0903-F84C-FCAA-A477-AE34EF1482E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002EB9E-F8D2-8C8B-0451-87CB3966C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277B2-EBF0-FB4F-B88B-7631308F8815}" type="datetimeFigureOut">
              <a:rPr lang="en-US" smtClean="0"/>
              <a:t>2/22/24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7EC839D-BB1D-FD7E-6D34-A8174D34D2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F8A2EA-5912-39E7-B4A8-DA2AEFE666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56118-E77C-3C45-9012-259165CC43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6355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DB448-4DCB-F6E6-28DB-987E4A28FF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2A31602-2B89-9D46-48C0-062B0F7203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277B2-EBF0-FB4F-B88B-7631308F8815}" type="datetimeFigureOut">
              <a:rPr lang="en-US" smtClean="0"/>
              <a:t>2/22/24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54CBDB-778B-7521-3D4B-7CEEDE059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A1D160-57AE-B9FA-525B-51F04A31A9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56118-E77C-3C45-9012-259165CC43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1435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F7E675-D0D0-72C0-7C0D-F4AC793450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277B2-EBF0-FB4F-B88B-7631308F8815}" type="datetimeFigureOut">
              <a:rPr lang="en-US" smtClean="0"/>
              <a:t>2/22/24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08B2EF7-D94C-EFD9-1350-5C2AD47D88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A2F227-4598-85B4-5F5E-23EDE4B67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56118-E77C-3C45-9012-259165CC43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219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404F95-2B6E-59E6-3607-BCBD660EDE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C91367-9E89-2141-32EF-74C2D54867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3BC558-33BA-B909-7473-0FDA8404A5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7D2DB1-42FE-EE96-46CC-D4E4A8C82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277B2-EBF0-FB4F-B88B-7631308F8815}" type="datetimeFigureOut">
              <a:rPr lang="en-US" smtClean="0"/>
              <a:t>2/22/24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87C2C8-A649-EC36-8024-DCFFEAAAC6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A77D22-BEE6-9E32-5C91-FF5E7B303E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56118-E77C-3C45-9012-259165CC43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0442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42B5FA-560E-6729-B706-EF53E55FB5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F75FE52-AD44-350C-8162-060245DA70B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703AB5-9E9C-0BFF-484E-438A90EB83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8A0B33-51CB-2C51-62A1-9AC7C0F309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277B2-EBF0-FB4F-B88B-7631308F8815}" type="datetimeFigureOut">
              <a:rPr lang="en-US" smtClean="0"/>
              <a:t>2/22/24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468130-287C-1FF3-F954-1D7B6E54D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DCCD3A-E4A0-FC96-BB1C-4F6C725D44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56118-E77C-3C45-9012-259165CC43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370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8FA09E6-5D94-1DF2-D71F-8CD144B0D2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069406-E34D-68AE-D72D-C6FEA5A4FB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638CF4-BE02-FFE9-4E77-A8E4E4A428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8277B2-EBF0-FB4F-B88B-7631308F8815}" type="datetimeFigureOut">
              <a:rPr lang="en-US" smtClean="0"/>
              <a:t>2/22/24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DBA6C3-ADD5-17EC-534D-CD808E26BC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AF8FB3-47BF-1142-E3AC-8850BB429A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556118-E77C-3C45-9012-259165CC43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7820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sv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docs.google.com/presentation/d/1afr2XI4Abv5eoZLZ5KhyKB8F9f_uXMHal8UhlBxNRqI/edit?usp=sharing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huchuanpeng.com/post/2019-04-29-how-to-install-and-use-hddm/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s://patsy.readthedocs.io/en/latest/" TargetMode="External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emf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AA020C-35D7-176E-C3E9-45E6C4C45EE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(Basic)</a:t>
            </a:r>
            <a:br>
              <a:rPr lang="en-US" dirty="0"/>
            </a:br>
            <a:r>
              <a:rPr lang="en-US" dirty="0"/>
              <a:t> Introduction to (H)DDM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3D25759-6DDA-B097-2B89-AE938A05785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Theoretical and applied concepts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281D83-D765-6A5B-3A15-1F70A36A0244}"/>
              </a:ext>
            </a:extLst>
          </p:cNvPr>
          <p:cNvSpPr txBox="1"/>
          <p:nvPr/>
        </p:nvSpPr>
        <p:spPr>
          <a:xfrm>
            <a:off x="8919821" y="6211669"/>
            <a:ext cx="32721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Sean Devine</a:t>
            </a:r>
          </a:p>
          <a:p>
            <a:pPr algn="ctr"/>
            <a:r>
              <a:rPr lang="en-US" dirty="0"/>
              <a:t>[</a:t>
            </a:r>
            <a:r>
              <a:rPr lang="en-US" dirty="0" err="1"/>
              <a:t>seandamiandevine@gmail.com</a:t>
            </a:r>
            <a:r>
              <a:rPr lang="en-US" dirty="0"/>
              <a:t>]</a:t>
            </a:r>
          </a:p>
        </p:txBody>
      </p:sp>
      <p:pic>
        <p:nvPicPr>
          <p:cNvPr id="5" name="Google Shape;115;p13">
            <a:extLst>
              <a:ext uri="{FF2B5EF4-FFF2-40B4-BE49-F238E27FC236}">
                <a16:creationId xmlns:a16="http://schemas.microsoft.com/office/drawing/2014/main" id="{208404C3-8F11-92AC-BE96-A64529B1B1AA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17992" y="197138"/>
            <a:ext cx="2553263" cy="92522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FB52839-8A99-81CB-66A4-6AD934D31BA5}"/>
              </a:ext>
            </a:extLst>
          </p:cNvPr>
          <p:cNvSpPr txBox="1"/>
          <p:nvPr/>
        </p:nvSpPr>
        <p:spPr>
          <a:xfrm rot="1749728">
            <a:off x="7964730" y="1562714"/>
            <a:ext cx="35240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i="1" dirty="0"/>
              <a:t>Now with a taste of HSSM!</a:t>
            </a:r>
          </a:p>
        </p:txBody>
      </p:sp>
    </p:spTree>
    <p:extLst>
      <p:ext uri="{BB962C8B-B14F-4D97-AF65-F5344CB8AC3E}">
        <p14:creationId xmlns:p14="http://schemas.microsoft.com/office/powerpoint/2010/main" val="3406088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17929-CDBE-09CE-D7B5-9952A6370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use a DDM?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BC94A6-5DE7-56EC-2E0A-E5FC39CB19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- More formally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A87582-453A-33E0-5C37-92F05F2174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5879" y="2238764"/>
            <a:ext cx="5148943" cy="425411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6F0AEEA-375C-1A0F-D30D-847FF41DFD08}"/>
              </a:ext>
            </a:extLst>
          </p:cNvPr>
          <p:cNvSpPr txBox="1"/>
          <p:nvPr/>
        </p:nvSpPr>
        <p:spPr>
          <a:xfrm>
            <a:off x="7040396" y="3429000"/>
            <a:ext cx="422897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How can we know </a:t>
            </a:r>
            <a:r>
              <a:rPr lang="en-US" i="1" dirty="0"/>
              <a:t>why </a:t>
            </a:r>
            <a:r>
              <a:rPr lang="en-US" dirty="0"/>
              <a:t>someone is slower?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Inattention? </a:t>
            </a:r>
          </a:p>
          <a:p>
            <a:pPr algn="ctr"/>
            <a:r>
              <a:rPr lang="en-US" dirty="0"/>
              <a:t>Capacity limitations?</a:t>
            </a:r>
          </a:p>
          <a:p>
            <a:pPr algn="ctr"/>
            <a:r>
              <a:rPr lang="en-US" dirty="0"/>
              <a:t> Caution/deliberation?</a:t>
            </a:r>
          </a:p>
        </p:txBody>
      </p:sp>
    </p:spTree>
    <p:extLst>
      <p:ext uri="{BB962C8B-B14F-4D97-AF65-F5344CB8AC3E}">
        <p14:creationId xmlns:p14="http://schemas.microsoft.com/office/powerpoint/2010/main" val="35464789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17929-CDBE-09CE-D7B5-9952A6370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use a DDM?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BC94A6-5DE7-56EC-2E0A-E5FC39CB19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- More formally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A87582-453A-33E0-5C37-92F05F2174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5879" y="2238764"/>
            <a:ext cx="5148943" cy="425411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6F0AEEA-375C-1A0F-D30D-847FF41DFD08}"/>
              </a:ext>
            </a:extLst>
          </p:cNvPr>
          <p:cNvSpPr txBox="1"/>
          <p:nvPr/>
        </p:nvSpPr>
        <p:spPr>
          <a:xfrm>
            <a:off x="7173686" y="2906486"/>
            <a:ext cx="473123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 DDM </a:t>
            </a:r>
            <a:r>
              <a:rPr lang="en-US" b="1" dirty="0"/>
              <a:t>quantifies</a:t>
            </a:r>
            <a:r>
              <a:rPr lang="en-US" dirty="0"/>
              <a:t> these interpretation in </a:t>
            </a:r>
            <a:r>
              <a:rPr lang="en-US" u="sng" dirty="0"/>
              <a:t>parameter values </a:t>
            </a:r>
          </a:p>
          <a:p>
            <a:pPr algn="ctr"/>
            <a:endParaRPr lang="en-US" u="sng" dirty="0"/>
          </a:p>
          <a:p>
            <a:pPr algn="ctr"/>
            <a:r>
              <a:rPr lang="en-US" dirty="0"/>
              <a:t>Specifically, the DDM has </a:t>
            </a:r>
            <a:r>
              <a:rPr lang="en-US" b="1" dirty="0"/>
              <a:t>four main parameters</a:t>
            </a:r>
            <a:endParaRPr lang="en-US" dirty="0"/>
          </a:p>
          <a:p>
            <a:pPr algn="ctr"/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Decision threshold (a)</a:t>
            </a:r>
          </a:p>
          <a:p>
            <a:pPr marL="285750" indent="-285750">
              <a:buFontTx/>
              <a:buChar char="-"/>
            </a:pPr>
            <a:r>
              <a:rPr lang="en-US" dirty="0"/>
              <a:t>Drift Rate (v)</a:t>
            </a:r>
          </a:p>
          <a:p>
            <a:pPr marL="285750" indent="-285750">
              <a:buFontTx/>
              <a:buChar char="-"/>
            </a:pPr>
            <a:r>
              <a:rPr lang="en-US" dirty="0"/>
              <a:t>Starting Point (z)</a:t>
            </a:r>
          </a:p>
          <a:p>
            <a:pPr marL="285750" indent="-285750">
              <a:buFontTx/>
              <a:buChar char="-"/>
            </a:pPr>
            <a:r>
              <a:rPr lang="en-US" dirty="0"/>
              <a:t>Non-Decision Time (t)</a:t>
            </a:r>
          </a:p>
        </p:txBody>
      </p:sp>
    </p:spTree>
    <p:extLst>
      <p:ext uri="{BB962C8B-B14F-4D97-AF65-F5344CB8AC3E}">
        <p14:creationId xmlns:p14="http://schemas.microsoft.com/office/powerpoint/2010/main" val="18797123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8901FF26-7B78-3EFC-1CFD-762C7C1BE28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398150" y="1147404"/>
            <a:ext cx="7330806" cy="52362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034807C-2445-C44B-9C10-A7CF222FF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DDM parameters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5F3966-24BA-DC40-C71F-C4336A3C9B16}"/>
              </a:ext>
            </a:extLst>
          </p:cNvPr>
          <p:cNvSpPr txBox="1"/>
          <p:nvPr/>
        </p:nvSpPr>
        <p:spPr>
          <a:xfrm>
            <a:off x="9394535" y="3180775"/>
            <a:ext cx="3866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a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C70F79B-B070-61AB-FA8E-5C4593DF9655}"/>
              </a:ext>
            </a:extLst>
          </p:cNvPr>
          <p:cNvCxnSpPr>
            <a:cxnSpLocks/>
          </p:cNvCxnSpPr>
          <p:nvPr/>
        </p:nvCxnSpPr>
        <p:spPr>
          <a:xfrm flipH="1" flipV="1">
            <a:off x="9372037" y="2122714"/>
            <a:ext cx="22498" cy="3045867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B83ED85-04BC-591B-2F8A-19106ED6191F}"/>
              </a:ext>
            </a:extLst>
          </p:cNvPr>
          <p:cNvCxnSpPr>
            <a:cxnSpLocks/>
          </p:cNvCxnSpPr>
          <p:nvPr/>
        </p:nvCxnSpPr>
        <p:spPr>
          <a:xfrm>
            <a:off x="5669535" y="4006628"/>
            <a:ext cx="1614274" cy="97134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561E3BC-1882-2C74-284D-9D82C0CF37D1}"/>
              </a:ext>
            </a:extLst>
          </p:cNvPr>
          <p:cNvSpPr txBox="1"/>
          <p:nvPr/>
        </p:nvSpPr>
        <p:spPr>
          <a:xfrm>
            <a:off x="6115650" y="4292025"/>
            <a:ext cx="3786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v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048846E-3EEE-EB6C-278C-A847C1E2E283}"/>
              </a:ext>
            </a:extLst>
          </p:cNvPr>
          <p:cNvSpPr txBox="1"/>
          <p:nvPr/>
        </p:nvSpPr>
        <p:spPr>
          <a:xfrm>
            <a:off x="3224721" y="3484048"/>
            <a:ext cx="3481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z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864DB2E-8A84-5572-B6CB-FACD48C2D211}"/>
              </a:ext>
            </a:extLst>
          </p:cNvPr>
          <p:cNvCxnSpPr>
            <a:cxnSpLocks/>
          </p:cNvCxnSpPr>
          <p:nvPr/>
        </p:nvCxnSpPr>
        <p:spPr>
          <a:xfrm>
            <a:off x="3572893" y="3519771"/>
            <a:ext cx="884404" cy="0"/>
          </a:xfrm>
          <a:prstGeom prst="straightConnector1">
            <a:avLst/>
          </a:prstGeom>
          <a:ln w="28575"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8BAA60EC-4812-E33C-49C7-178AF0426FBD}"/>
              </a:ext>
            </a:extLst>
          </p:cNvPr>
          <p:cNvSpPr txBox="1"/>
          <p:nvPr/>
        </p:nvSpPr>
        <p:spPr>
          <a:xfrm>
            <a:off x="3845582" y="3012357"/>
            <a:ext cx="3273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3CD3B67-BFC2-88EC-1880-B0B0292F9950}"/>
              </a:ext>
            </a:extLst>
          </p:cNvPr>
          <p:cNvSpPr txBox="1"/>
          <p:nvPr/>
        </p:nvSpPr>
        <p:spPr>
          <a:xfrm>
            <a:off x="483686" y="2228671"/>
            <a:ext cx="224888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= decision boundary</a:t>
            </a:r>
          </a:p>
          <a:p>
            <a:r>
              <a:rPr lang="en-US" dirty="0"/>
              <a:t>v = drift rate</a:t>
            </a:r>
          </a:p>
          <a:p>
            <a:r>
              <a:rPr lang="en-US" dirty="0"/>
              <a:t>z = starting point</a:t>
            </a:r>
          </a:p>
          <a:p>
            <a:r>
              <a:rPr lang="en-US" dirty="0"/>
              <a:t>t = non-decision time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ACDBE7-4DD8-B55A-D911-BD9BA6307216}"/>
              </a:ext>
            </a:extLst>
          </p:cNvPr>
          <p:cNvSpPr txBox="1"/>
          <p:nvPr/>
        </p:nvSpPr>
        <p:spPr>
          <a:xfrm>
            <a:off x="9372037" y="1974066"/>
            <a:ext cx="26982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Correct/Response 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287BCC-1E4D-7FBE-507B-F9C3EFFA29B3}"/>
              </a:ext>
            </a:extLst>
          </p:cNvPr>
          <p:cNvSpPr txBox="1"/>
          <p:nvPr/>
        </p:nvSpPr>
        <p:spPr>
          <a:xfrm>
            <a:off x="9372037" y="4937748"/>
            <a:ext cx="29083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Incorrect/Response 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3A05E5-87C1-1EA3-EA2A-95BCD191EF95}"/>
              </a:ext>
            </a:extLst>
          </p:cNvPr>
          <p:cNvSpPr txBox="1"/>
          <p:nvPr/>
        </p:nvSpPr>
        <p:spPr>
          <a:xfrm>
            <a:off x="10128118" y="0"/>
            <a:ext cx="168392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Example values:</a:t>
            </a:r>
          </a:p>
          <a:p>
            <a:pPr algn="ctr"/>
            <a:r>
              <a:rPr lang="en-US" dirty="0"/>
              <a:t>a  = 1</a:t>
            </a:r>
          </a:p>
          <a:p>
            <a:pPr algn="ctr"/>
            <a:r>
              <a:rPr lang="en-US" dirty="0"/>
              <a:t>v  = -0.9</a:t>
            </a:r>
          </a:p>
          <a:p>
            <a:pPr algn="ctr"/>
            <a:r>
              <a:rPr lang="en-US" dirty="0"/>
              <a:t>z  = 0</a:t>
            </a:r>
          </a:p>
          <a:p>
            <a:pPr algn="ctr"/>
            <a:r>
              <a:rPr lang="en-US" dirty="0"/>
              <a:t>t = 100</a:t>
            </a:r>
          </a:p>
        </p:txBody>
      </p:sp>
    </p:spTree>
    <p:extLst>
      <p:ext uri="{BB962C8B-B14F-4D97-AF65-F5344CB8AC3E}">
        <p14:creationId xmlns:p14="http://schemas.microsoft.com/office/powerpoint/2010/main" val="40189226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8901FF26-7B78-3EFC-1CFD-762C7C1BE28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398150" y="1147404"/>
            <a:ext cx="7330806" cy="52362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034807C-2445-C44B-9C10-A7CF222FF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DDM parameters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5F3966-24BA-DC40-C71F-C4336A3C9B16}"/>
              </a:ext>
            </a:extLst>
          </p:cNvPr>
          <p:cNvSpPr txBox="1"/>
          <p:nvPr/>
        </p:nvSpPr>
        <p:spPr>
          <a:xfrm>
            <a:off x="9394535" y="3180775"/>
            <a:ext cx="16023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a </a:t>
            </a:r>
            <a:r>
              <a:rPr lang="en-US" sz="2000" dirty="0"/>
              <a:t>(narrower)</a:t>
            </a:r>
            <a:endParaRPr lang="en-US" sz="3200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C70F79B-B070-61AB-FA8E-5C4593DF9655}"/>
              </a:ext>
            </a:extLst>
          </p:cNvPr>
          <p:cNvCxnSpPr>
            <a:cxnSpLocks/>
          </p:cNvCxnSpPr>
          <p:nvPr/>
        </p:nvCxnSpPr>
        <p:spPr>
          <a:xfrm flipV="1">
            <a:off x="9372037" y="2601686"/>
            <a:ext cx="0" cy="2198914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B83ED85-04BC-591B-2F8A-19106ED6191F}"/>
              </a:ext>
            </a:extLst>
          </p:cNvPr>
          <p:cNvCxnSpPr>
            <a:cxnSpLocks/>
          </p:cNvCxnSpPr>
          <p:nvPr/>
        </p:nvCxnSpPr>
        <p:spPr>
          <a:xfrm>
            <a:off x="5669535" y="4006628"/>
            <a:ext cx="1614274" cy="97134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561E3BC-1882-2C74-284D-9D82C0CF37D1}"/>
              </a:ext>
            </a:extLst>
          </p:cNvPr>
          <p:cNvSpPr txBox="1"/>
          <p:nvPr/>
        </p:nvSpPr>
        <p:spPr>
          <a:xfrm>
            <a:off x="6115650" y="4292025"/>
            <a:ext cx="3786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v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048846E-3EEE-EB6C-278C-A847C1E2E283}"/>
              </a:ext>
            </a:extLst>
          </p:cNvPr>
          <p:cNvSpPr txBox="1"/>
          <p:nvPr/>
        </p:nvSpPr>
        <p:spPr>
          <a:xfrm>
            <a:off x="3224721" y="3484048"/>
            <a:ext cx="3481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z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864DB2E-8A84-5572-B6CB-FACD48C2D211}"/>
              </a:ext>
            </a:extLst>
          </p:cNvPr>
          <p:cNvCxnSpPr>
            <a:cxnSpLocks/>
          </p:cNvCxnSpPr>
          <p:nvPr/>
        </p:nvCxnSpPr>
        <p:spPr>
          <a:xfrm>
            <a:off x="3572893" y="3519771"/>
            <a:ext cx="884404" cy="0"/>
          </a:xfrm>
          <a:prstGeom prst="straightConnector1">
            <a:avLst/>
          </a:prstGeom>
          <a:ln w="28575"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8BAA60EC-4812-E33C-49C7-178AF0426FBD}"/>
              </a:ext>
            </a:extLst>
          </p:cNvPr>
          <p:cNvSpPr txBox="1"/>
          <p:nvPr/>
        </p:nvSpPr>
        <p:spPr>
          <a:xfrm>
            <a:off x="3845582" y="3012357"/>
            <a:ext cx="3273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3CD3B67-BFC2-88EC-1880-B0B0292F9950}"/>
              </a:ext>
            </a:extLst>
          </p:cNvPr>
          <p:cNvSpPr txBox="1"/>
          <p:nvPr/>
        </p:nvSpPr>
        <p:spPr>
          <a:xfrm>
            <a:off x="483686" y="2228671"/>
            <a:ext cx="224888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= decision boundary</a:t>
            </a:r>
          </a:p>
          <a:p>
            <a:r>
              <a:rPr lang="en-US" dirty="0"/>
              <a:t>v = drift rate</a:t>
            </a:r>
          </a:p>
          <a:p>
            <a:r>
              <a:rPr lang="en-US" dirty="0"/>
              <a:t>z = starting point</a:t>
            </a:r>
          </a:p>
          <a:p>
            <a:r>
              <a:rPr lang="en-US" dirty="0"/>
              <a:t>t = non-decision time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ACDBE7-4DD8-B55A-D911-BD9BA6307216}"/>
              </a:ext>
            </a:extLst>
          </p:cNvPr>
          <p:cNvSpPr txBox="1"/>
          <p:nvPr/>
        </p:nvSpPr>
        <p:spPr>
          <a:xfrm>
            <a:off x="9372037" y="1974066"/>
            <a:ext cx="26982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Correct/Response 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287BCC-1E4D-7FBE-507B-F9C3EFFA29B3}"/>
              </a:ext>
            </a:extLst>
          </p:cNvPr>
          <p:cNvSpPr txBox="1"/>
          <p:nvPr/>
        </p:nvSpPr>
        <p:spPr>
          <a:xfrm>
            <a:off x="9372037" y="4937748"/>
            <a:ext cx="29083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Incorrect/Response 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3A05E5-87C1-1EA3-EA2A-95BCD191EF95}"/>
              </a:ext>
            </a:extLst>
          </p:cNvPr>
          <p:cNvSpPr txBox="1"/>
          <p:nvPr/>
        </p:nvSpPr>
        <p:spPr>
          <a:xfrm>
            <a:off x="10128118" y="0"/>
            <a:ext cx="168392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Example values: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a  = 0.7</a:t>
            </a:r>
          </a:p>
          <a:p>
            <a:pPr algn="ctr"/>
            <a:r>
              <a:rPr lang="en-US" dirty="0"/>
              <a:t>v  = -0.9</a:t>
            </a:r>
          </a:p>
          <a:p>
            <a:pPr algn="ctr"/>
            <a:r>
              <a:rPr lang="en-US" dirty="0"/>
              <a:t>z  = 0</a:t>
            </a:r>
          </a:p>
          <a:p>
            <a:pPr algn="ctr"/>
            <a:r>
              <a:rPr lang="en-US" dirty="0"/>
              <a:t>t = 100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6366C0-9841-36E3-A563-BB6FC5DFF228}"/>
              </a:ext>
            </a:extLst>
          </p:cNvPr>
          <p:cNvSpPr txBox="1"/>
          <p:nvPr/>
        </p:nvSpPr>
        <p:spPr>
          <a:xfrm>
            <a:off x="167058" y="5410299"/>
            <a:ext cx="23207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Behaviourally</a:t>
            </a:r>
            <a:r>
              <a:rPr lang="en-US" dirty="0"/>
              <a:t>:</a:t>
            </a:r>
          </a:p>
          <a:p>
            <a:pPr algn="ctr"/>
            <a:r>
              <a:rPr lang="en-US" dirty="0"/>
              <a:t>Fast RTs, more “errors”</a:t>
            </a:r>
          </a:p>
        </p:txBody>
      </p:sp>
    </p:spTree>
    <p:extLst>
      <p:ext uri="{BB962C8B-B14F-4D97-AF65-F5344CB8AC3E}">
        <p14:creationId xmlns:p14="http://schemas.microsoft.com/office/powerpoint/2010/main" val="12768948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8901FF26-7B78-3EFC-1CFD-762C7C1BE28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398150" y="1147404"/>
            <a:ext cx="7330806" cy="52362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034807C-2445-C44B-9C10-A7CF222FF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DDM parameters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5F3966-24BA-DC40-C71F-C4336A3C9B16}"/>
              </a:ext>
            </a:extLst>
          </p:cNvPr>
          <p:cNvSpPr txBox="1"/>
          <p:nvPr/>
        </p:nvSpPr>
        <p:spPr>
          <a:xfrm>
            <a:off x="9394535" y="3180775"/>
            <a:ext cx="3866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a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C70F79B-B070-61AB-FA8E-5C4593DF9655}"/>
              </a:ext>
            </a:extLst>
          </p:cNvPr>
          <p:cNvCxnSpPr>
            <a:cxnSpLocks/>
          </p:cNvCxnSpPr>
          <p:nvPr/>
        </p:nvCxnSpPr>
        <p:spPr>
          <a:xfrm flipH="1" flipV="1">
            <a:off x="9372037" y="2122714"/>
            <a:ext cx="22498" cy="3045867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B83ED85-04BC-591B-2F8A-19106ED6191F}"/>
              </a:ext>
            </a:extLst>
          </p:cNvPr>
          <p:cNvCxnSpPr>
            <a:cxnSpLocks/>
          </p:cNvCxnSpPr>
          <p:nvPr/>
        </p:nvCxnSpPr>
        <p:spPr>
          <a:xfrm>
            <a:off x="5584371" y="3180775"/>
            <a:ext cx="348343" cy="198780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561E3BC-1882-2C74-284D-9D82C0CF37D1}"/>
              </a:ext>
            </a:extLst>
          </p:cNvPr>
          <p:cNvSpPr txBox="1"/>
          <p:nvPr/>
        </p:nvSpPr>
        <p:spPr>
          <a:xfrm>
            <a:off x="5769511" y="3882290"/>
            <a:ext cx="13995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v </a:t>
            </a:r>
            <a:r>
              <a:rPr lang="en-US" dirty="0"/>
              <a:t>(stronger)</a:t>
            </a:r>
            <a:endParaRPr lang="en-US" sz="32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048846E-3EEE-EB6C-278C-A847C1E2E283}"/>
              </a:ext>
            </a:extLst>
          </p:cNvPr>
          <p:cNvSpPr txBox="1"/>
          <p:nvPr/>
        </p:nvSpPr>
        <p:spPr>
          <a:xfrm>
            <a:off x="3224721" y="3484048"/>
            <a:ext cx="3481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z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864DB2E-8A84-5572-B6CB-FACD48C2D211}"/>
              </a:ext>
            </a:extLst>
          </p:cNvPr>
          <p:cNvCxnSpPr>
            <a:cxnSpLocks/>
          </p:cNvCxnSpPr>
          <p:nvPr/>
        </p:nvCxnSpPr>
        <p:spPr>
          <a:xfrm>
            <a:off x="3572893" y="3519771"/>
            <a:ext cx="884404" cy="0"/>
          </a:xfrm>
          <a:prstGeom prst="straightConnector1">
            <a:avLst/>
          </a:prstGeom>
          <a:ln w="28575"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8BAA60EC-4812-E33C-49C7-178AF0426FBD}"/>
              </a:ext>
            </a:extLst>
          </p:cNvPr>
          <p:cNvSpPr txBox="1"/>
          <p:nvPr/>
        </p:nvSpPr>
        <p:spPr>
          <a:xfrm>
            <a:off x="3845582" y="3012357"/>
            <a:ext cx="3273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3CD3B67-BFC2-88EC-1880-B0B0292F9950}"/>
              </a:ext>
            </a:extLst>
          </p:cNvPr>
          <p:cNvSpPr txBox="1"/>
          <p:nvPr/>
        </p:nvSpPr>
        <p:spPr>
          <a:xfrm>
            <a:off x="483686" y="2228671"/>
            <a:ext cx="224888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= decision boundary</a:t>
            </a:r>
          </a:p>
          <a:p>
            <a:r>
              <a:rPr lang="en-US" dirty="0"/>
              <a:t>v = drift rate</a:t>
            </a:r>
          </a:p>
          <a:p>
            <a:r>
              <a:rPr lang="en-US" dirty="0"/>
              <a:t>z = starting point</a:t>
            </a:r>
          </a:p>
          <a:p>
            <a:r>
              <a:rPr lang="en-US" dirty="0"/>
              <a:t>t = non-decision time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ACDBE7-4DD8-B55A-D911-BD9BA6307216}"/>
              </a:ext>
            </a:extLst>
          </p:cNvPr>
          <p:cNvSpPr txBox="1"/>
          <p:nvPr/>
        </p:nvSpPr>
        <p:spPr>
          <a:xfrm>
            <a:off x="9372037" y="1974066"/>
            <a:ext cx="26982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Correct/Response 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287BCC-1E4D-7FBE-507B-F9C3EFFA29B3}"/>
              </a:ext>
            </a:extLst>
          </p:cNvPr>
          <p:cNvSpPr txBox="1"/>
          <p:nvPr/>
        </p:nvSpPr>
        <p:spPr>
          <a:xfrm>
            <a:off x="9372037" y="4937748"/>
            <a:ext cx="29083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Incorrect/Response 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3A05E5-87C1-1EA3-EA2A-95BCD191EF95}"/>
              </a:ext>
            </a:extLst>
          </p:cNvPr>
          <p:cNvSpPr txBox="1"/>
          <p:nvPr/>
        </p:nvSpPr>
        <p:spPr>
          <a:xfrm>
            <a:off x="10128118" y="0"/>
            <a:ext cx="168392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Example values:</a:t>
            </a:r>
          </a:p>
          <a:p>
            <a:pPr algn="ctr"/>
            <a:r>
              <a:rPr lang="en-US" dirty="0"/>
              <a:t>a  = 1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v  = -1.5</a:t>
            </a:r>
          </a:p>
          <a:p>
            <a:pPr algn="ctr"/>
            <a:r>
              <a:rPr lang="en-US" dirty="0"/>
              <a:t>z  = 0</a:t>
            </a:r>
          </a:p>
          <a:p>
            <a:pPr algn="ctr"/>
            <a:r>
              <a:rPr lang="en-US" dirty="0"/>
              <a:t>t = 100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E118CB4-E72F-ED09-6A09-4C8BB758D932}"/>
              </a:ext>
            </a:extLst>
          </p:cNvPr>
          <p:cNvSpPr txBox="1"/>
          <p:nvPr/>
        </p:nvSpPr>
        <p:spPr>
          <a:xfrm>
            <a:off x="242498" y="5410299"/>
            <a:ext cx="21698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Behaviourally</a:t>
            </a:r>
            <a:r>
              <a:rPr lang="en-US" dirty="0"/>
              <a:t>:</a:t>
            </a:r>
          </a:p>
          <a:p>
            <a:pPr algn="ctr"/>
            <a:r>
              <a:rPr lang="en-US" dirty="0"/>
              <a:t>Fast RTs, less “errors”</a:t>
            </a:r>
          </a:p>
        </p:txBody>
      </p:sp>
    </p:spTree>
    <p:extLst>
      <p:ext uri="{BB962C8B-B14F-4D97-AF65-F5344CB8AC3E}">
        <p14:creationId xmlns:p14="http://schemas.microsoft.com/office/powerpoint/2010/main" val="22735101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8901FF26-7B78-3EFC-1CFD-762C7C1BE28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398150" y="1147404"/>
            <a:ext cx="7330806" cy="52362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034807C-2445-C44B-9C10-A7CF222FF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DDM parameters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5F3966-24BA-DC40-C71F-C4336A3C9B16}"/>
              </a:ext>
            </a:extLst>
          </p:cNvPr>
          <p:cNvSpPr txBox="1"/>
          <p:nvPr/>
        </p:nvSpPr>
        <p:spPr>
          <a:xfrm>
            <a:off x="9394535" y="3180775"/>
            <a:ext cx="3866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a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C70F79B-B070-61AB-FA8E-5C4593DF9655}"/>
              </a:ext>
            </a:extLst>
          </p:cNvPr>
          <p:cNvCxnSpPr>
            <a:cxnSpLocks/>
          </p:cNvCxnSpPr>
          <p:nvPr/>
        </p:nvCxnSpPr>
        <p:spPr>
          <a:xfrm flipH="1" flipV="1">
            <a:off x="9372037" y="2122714"/>
            <a:ext cx="22498" cy="3045867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B83ED85-04BC-591B-2F8A-19106ED6191F}"/>
              </a:ext>
            </a:extLst>
          </p:cNvPr>
          <p:cNvCxnSpPr>
            <a:cxnSpLocks/>
          </p:cNvCxnSpPr>
          <p:nvPr/>
        </p:nvCxnSpPr>
        <p:spPr>
          <a:xfrm>
            <a:off x="5416443" y="4197231"/>
            <a:ext cx="1614274" cy="97134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561E3BC-1882-2C74-284D-9D82C0CF37D1}"/>
              </a:ext>
            </a:extLst>
          </p:cNvPr>
          <p:cNvSpPr txBox="1"/>
          <p:nvPr/>
        </p:nvSpPr>
        <p:spPr>
          <a:xfrm>
            <a:off x="5862558" y="4482628"/>
            <a:ext cx="3786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v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048846E-3EEE-EB6C-278C-A847C1E2E283}"/>
              </a:ext>
            </a:extLst>
          </p:cNvPr>
          <p:cNvSpPr txBox="1"/>
          <p:nvPr/>
        </p:nvSpPr>
        <p:spPr>
          <a:xfrm>
            <a:off x="3224721" y="3868830"/>
            <a:ext cx="11945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z </a:t>
            </a:r>
            <a:r>
              <a:rPr lang="en-US" dirty="0"/>
              <a:t>(biased)</a:t>
            </a:r>
            <a:endParaRPr lang="en-US" sz="3200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864DB2E-8A84-5572-B6CB-FACD48C2D211}"/>
              </a:ext>
            </a:extLst>
          </p:cNvPr>
          <p:cNvCxnSpPr>
            <a:cxnSpLocks/>
          </p:cNvCxnSpPr>
          <p:nvPr/>
        </p:nvCxnSpPr>
        <p:spPr>
          <a:xfrm>
            <a:off x="3572893" y="3519771"/>
            <a:ext cx="884404" cy="0"/>
          </a:xfrm>
          <a:prstGeom prst="straightConnector1">
            <a:avLst/>
          </a:prstGeom>
          <a:ln w="28575"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8BAA60EC-4812-E33C-49C7-178AF0426FBD}"/>
              </a:ext>
            </a:extLst>
          </p:cNvPr>
          <p:cNvSpPr txBox="1"/>
          <p:nvPr/>
        </p:nvSpPr>
        <p:spPr>
          <a:xfrm>
            <a:off x="3845582" y="3012357"/>
            <a:ext cx="3273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3CD3B67-BFC2-88EC-1880-B0B0292F9950}"/>
              </a:ext>
            </a:extLst>
          </p:cNvPr>
          <p:cNvSpPr txBox="1"/>
          <p:nvPr/>
        </p:nvSpPr>
        <p:spPr>
          <a:xfrm>
            <a:off x="483686" y="2228671"/>
            <a:ext cx="224888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= decision boundary</a:t>
            </a:r>
          </a:p>
          <a:p>
            <a:r>
              <a:rPr lang="en-US" dirty="0"/>
              <a:t>v = drift rate</a:t>
            </a:r>
          </a:p>
          <a:p>
            <a:r>
              <a:rPr lang="en-US" dirty="0"/>
              <a:t>z = starting point</a:t>
            </a:r>
          </a:p>
          <a:p>
            <a:r>
              <a:rPr lang="en-US" dirty="0"/>
              <a:t>t = non-decision time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ACDBE7-4DD8-B55A-D911-BD9BA6307216}"/>
              </a:ext>
            </a:extLst>
          </p:cNvPr>
          <p:cNvSpPr txBox="1"/>
          <p:nvPr/>
        </p:nvSpPr>
        <p:spPr>
          <a:xfrm>
            <a:off x="9372037" y="1974066"/>
            <a:ext cx="26982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Correct/Response 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287BCC-1E4D-7FBE-507B-F9C3EFFA29B3}"/>
              </a:ext>
            </a:extLst>
          </p:cNvPr>
          <p:cNvSpPr txBox="1"/>
          <p:nvPr/>
        </p:nvSpPr>
        <p:spPr>
          <a:xfrm>
            <a:off x="9372037" y="4937748"/>
            <a:ext cx="29083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Incorrect/Response 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3A05E5-87C1-1EA3-EA2A-95BCD191EF95}"/>
              </a:ext>
            </a:extLst>
          </p:cNvPr>
          <p:cNvSpPr txBox="1"/>
          <p:nvPr/>
        </p:nvSpPr>
        <p:spPr>
          <a:xfrm>
            <a:off x="10128118" y="0"/>
            <a:ext cx="168392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Example values:</a:t>
            </a:r>
          </a:p>
          <a:p>
            <a:pPr algn="ctr"/>
            <a:r>
              <a:rPr lang="en-US" dirty="0"/>
              <a:t>a  = 1</a:t>
            </a:r>
          </a:p>
          <a:p>
            <a:pPr algn="ctr"/>
            <a:r>
              <a:rPr lang="en-US" dirty="0"/>
              <a:t>v  = -0.9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z  = -0.2</a:t>
            </a:r>
          </a:p>
          <a:p>
            <a:pPr algn="ctr"/>
            <a:r>
              <a:rPr lang="en-US" dirty="0"/>
              <a:t>t = 100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4A7AE5F-D938-9796-B00E-6E0773E27312}"/>
              </a:ext>
            </a:extLst>
          </p:cNvPr>
          <p:cNvSpPr txBox="1"/>
          <p:nvPr/>
        </p:nvSpPr>
        <p:spPr>
          <a:xfrm>
            <a:off x="48536" y="5410299"/>
            <a:ext cx="255781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Behaviourally</a:t>
            </a:r>
            <a:r>
              <a:rPr lang="en-US" dirty="0"/>
              <a:t>:</a:t>
            </a:r>
          </a:p>
          <a:p>
            <a:pPr algn="ctr"/>
            <a:r>
              <a:rPr lang="en-US" dirty="0"/>
              <a:t>Fast RTs for one response</a:t>
            </a:r>
          </a:p>
          <a:p>
            <a:pPr algn="ctr"/>
            <a:r>
              <a:rPr lang="en-US" dirty="0"/>
              <a:t>Slow RTs for the other</a:t>
            </a:r>
          </a:p>
        </p:txBody>
      </p:sp>
    </p:spTree>
    <p:extLst>
      <p:ext uri="{BB962C8B-B14F-4D97-AF65-F5344CB8AC3E}">
        <p14:creationId xmlns:p14="http://schemas.microsoft.com/office/powerpoint/2010/main" val="30818214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8901FF26-7B78-3EFC-1CFD-762C7C1BE28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398150" y="1147404"/>
            <a:ext cx="7330806" cy="52362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034807C-2445-C44B-9C10-A7CF222FF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DDM parameters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5F3966-24BA-DC40-C71F-C4336A3C9B16}"/>
              </a:ext>
            </a:extLst>
          </p:cNvPr>
          <p:cNvSpPr txBox="1"/>
          <p:nvPr/>
        </p:nvSpPr>
        <p:spPr>
          <a:xfrm>
            <a:off x="9394535" y="3180775"/>
            <a:ext cx="3866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a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C70F79B-B070-61AB-FA8E-5C4593DF9655}"/>
              </a:ext>
            </a:extLst>
          </p:cNvPr>
          <p:cNvCxnSpPr>
            <a:cxnSpLocks/>
          </p:cNvCxnSpPr>
          <p:nvPr/>
        </p:nvCxnSpPr>
        <p:spPr>
          <a:xfrm flipH="1" flipV="1">
            <a:off x="9372037" y="2122714"/>
            <a:ext cx="22498" cy="3045867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B83ED85-04BC-591B-2F8A-19106ED6191F}"/>
              </a:ext>
            </a:extLst>
          </p:cNvPr>
          <p:cNvCxnSpPr>
            <a:cxnSpLocks/>
          </p:cNvCxnSpPr>
          <p:nvPr/>
        </p:nvCxnSpPr>
        <p:spPr>
          <a:xfrm>
            <a:off x="6132919" y="4068823"/>
            <a:ext cx="1614274" cy="97134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561E3BC-1882-2C74-284D-9D82C0CF37D1}"/>
              </a:ext>
            </a:extLst>
          </p:cNvPr>
          <p:cNvSpPr txBox="1"/>
          <p:nvPr/>
        </p:nvSpPr>
        <p:spPr>
          <a:xfrm>
            <a:off x="6579034" y="4354220"/>
            <a:ext cx="3786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v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048846E-3EEE-EB6C-278C-A847C1E2E283}"/>
              </a:ext>
            </a:extLst>
          </p:cNvPr>
          <p:cNvSpPr txBox="1"/>
          <p:nvPr/>
        </p:nvSpPr>
        <p:spPr>
          <a:xfrm>
            <a:off x="3224721" y="3484048"/>
            <a:ext cx="3481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z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864DB2E-8A84-5572-B6CB-FACD48C2D211}"/>
              </a:ext>
            </a:extLst>
          </p:cNvPr>
          <p:cNvCxnSpPr>
            <a:cxnSpLocks/>
          </p:cNvCxnSpPr>
          <p:nvPr/>
        </p:nvCxnSpPr>
        <p:spPr>
          <a:xfrm>
            <a:off x="3572893" y="3519771"/>
            <a:ext cx="1902621" cy="0"/>
          </a:xfrm>
          <a:prstGeom prst="straightConnector1">
            <a:avLst/>
          </a:prstGeom>
          <a:ln w="28575"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8BAA60EC-4812-E33C-49C7-178AF0426FBD}"/>
              </a:ext>
            </a:extLst>
          </p:cNvPr>
          <p:cNvSpPr txBox="1"/>
          <p:nvPr/>
        </p:nvSpPr>
        <p:spPr>
          <a:xfrm>
            <a:off x="4015325" y="3021830"/>
            <a:ext cx="19026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t </a:t>
            </a:r>
            <a:r>
              <a:rPr lang="en-US" dirty="0"/>
              <a:t>(longer)</a:t>
            </a:r>
            <a:endParaRPr lang="en-US" sz="32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3CD3B67-BFC2-88EC-1880-B0B0292F9950}"/>
              </a:ext>
            </a:extLst>
          </p:cNvPr>
          <p:cNvSpPr txBox="1"/>
          <p:nvPr/>
        </p:nvSpPr>
        <p:spPr>
          <a:xfrm>
            <a:off x="483686" y="2228671"/>
            <a:ext cx="224888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= decision boundary</a:t>
            </a:r>
          </a:p>
          <a:p>
            <a:r>
              <a:rPr lang="en-US" dirty="0"/>
              <a:t>v = drift rate</a:t>
            </a:r>
          </a:p>
          <a:p>
            <a:r>
              <a:rPr lang="en-US" dirty="0"/>
              <a:t>z = starting point</a:t>
            </a:r>
          </a:p>
          <a:p>
            <a:r>
              <a:rPr lang="en-US" dirty="0"/>
              <a:t>t = non-decision time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ACDBE7-4DD8-B55A-D911-BD9BA6307216}"/>
              </a:ext>
            </a:extLst>
          </p:cNvPr>
          <p:cNvSpPr txBox="1"/>
          <p:nvPr/>
        </p:nvSpPr>
        <p:spPr>
          <a:xfrm>
            <a:off x="9372037" y="1974066"/>
            <a:ext cx="26982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Correct/Response 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287BCC-1E4D-7FBE-507B-F9C3EFFA29B3}"/>
              </a:ext>
            </a:extLst>
          </p:cNvPr>
          <p:cNvSpPr txBox="1"/>
          <p:nvPr/>
        </p:nvSpPr>
        <p:spPr>
          <a:xfrm>
            <a:off x="9372037" y="4937748"/>
            <a:ext cx="29083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Incorrect/Response 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3A05E5-87C1-1EA3-EA2A-95BCD191EF95}"/>
              </a:ext>
            </a:extLst>
          </p:cNvPr>
          <p:cNvSpPr txBox="1"/>
          <p:nvPr/>
        </p:nvSpPr>
        <p:spPr>
          <a:xfrm>
            <a:off x="10128118" y="0"/>
            <a:ext cx="168392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Example values:</a:t>
            </a:r>
          </a:p>
          <a:p>
            <a:pPr algn="ctr"/>
            <a:r>
              <a:rPr lang="en-US" dirty="0"/>
              <a:t>a  = 1</a:t>
            </a:r>
          </a:p>
          <a:p>
            <a:pPr algn="ctr"/>
            <a:r>
              <a:rPr lang="en-US" dirty="0"/>
              <a:t>v  = -0.9</a:t>
            </a:r>
          </a:p>
          <a:p>
            <a:pPr algn="ctr"/>
            <a:r>
              <a:rPr lang="en-US" dirty="0"/>
              <a:t>z  = 0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t = 200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42A8233-7B89-25B9-B535-77E7B9B52A3A}"/>
              </a:ext>
            </a:extLst>
          </p:cNvPr>
          <p:cNvSpPr txBox="1"/>
          <p:nvPr/>
        </p:nvSpPr>
        <p:spPr>
          <a:xfrm>
            <a:off x="77423" y="5410299"/>
            <a:ext cx="25000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Behaviourally</a:t>
            </a:r>
            <a:r>
              <a:rPr lang="en-US" dirty="0"/>
              <a:t>:</a:t>
            </a:r>
          </a:p>
          <a:p>
            <a:pPr algn="ctr"/>
            <a:r>
              <a:rPr lang="en-US" dirty="0"/>
              <a:t>Slow RT, same responses</a:t>
            </a:r>
          </a:p>
        </p:txBody>
      </p:sp>
    </p:spTree>
    <p:extLst>
      <p:ext uri="{BB962C8B-B14F-4D97-AF65-F5344CB8AC3E}">
        <p14:creationId xmlns:p14="http://schemas.microsoft.com/office/powerpoint/2010/main" val="42582411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CFD54-8B1E-C687-3109-80A17C3F56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Fitting a DDM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15C3E7C-113A-80F9-CCA1-03FE3938E0F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195661"/>
              </a:xfrm>
            </p:spPr>
            <p:txBody>
              <a:bodyPr>
                <a:normAutofit/>
              </a:bodyPr>
              <a:lstStyle/>
              <a:p>
                <a:pPr>
                  <a:buFontTx/>
                  <a:buChar char="-"/>
                </a:pPr>
                <a:r>
                  <a:rPr lang="en-US" dirty="0"/>
                  <a:t>Very short tangent on model fitting</a:t>
                </a:r>
              </a:p>
              <a:p>
                <a:pPr>
                  <a:buFontTx/>
                  <a:buChar char="-"/>
                </a:pPr>
                <a:r>
                  <a:rPr lang="en-US" dirty="0"/>
                  <a:t>The DDM is </a:t>
                </a:r>
                <a:r>
                  <a:rPr lang="en-US" u="sng" dirty="0"/>
                  <a:t>a joint distribution </a:t>
                </a:r>
                <a:r>
                  <a:rPr lang="en-US" dirty="0"/>
                  <a:t>of RT and responses</a:t>
                </a:r>
              </a:p>
              <a:p>
                <a:pPr lvl="1">
                  <a:buFontTx/>
                  <a:buChar char="-"/>
                </a:pPr>
                <a:r>
                  <a:rPr lang="en-US" dirty="0"/>
                  <a:t>Estimates </a:t>
                </a:r>
                <a:r>
                  <a:rPr lang="en-US" b="1" dirty="0"/>
                  <a:t>how likely </a:t>
                </a:r>
                <a:r>
                  <a:rPr lang="en-US" dirty="0"/>
                  <a:t>both these data are given the provided parameters according to a </a:t>
                </a:r>
                <a:r>
                  <a:rPr lang="en-US" b="1" dirty="0"/>
                  <a:t>Wiener First Passage Time Distribution</a:t>
                </a:r>
              </a:p>
              <a:p>
                <a:pPr marL="0" indent="0" algn="ctr">
                  <a:buNone/>
                </a:pPr>
                <a:endParaRPr lang="en-CA" sz="15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CA" sz="1500" b="0" i="1" smtClean="0">
                          <a:latin typeface="Cambria Math" panose="02040503050406030204" pitchFamily="18" charset="0"/>
                        </a:rPr>
                        <m:t>𝑊𝐹𝑃𝑇</m:t>
                      </m:r>
                      <m:d>
                        <m:dPr>
                          <m:endChr m:val="|"/>
                          <m:ctrlPr>
                            <a:rPr lang="en-CA" sz="15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1500" b="0" i="1" smtClean="0">
                              <a:latin typeface="Cambria Math" panose="02040503050406030204" pitchFamily="18" charset="0"/>
                            </a:rPr>
                            <m:t>𝑅𝑇</m:t>
                          </m:r>
                          <m:r>
                            <a:rPr lang="en-CA" sz="1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CA" sz="1500" b="0" i="1" smtClean="0">
                          <a:latin typeface="Cambria Math" panose="02040503050406030204" pitchFamily="18" charset="0"/>
                        </a:rPr>
                        <m:t>𝑟𝑒𝑠𝑝</m:t>
                      </m:r>
                      <m:r>
                        <a:rPr lang="en-CA" sz="1500" b="0" i="1" smtClean="0">
                          <a:latin typeface="Cambria Math" panose="02040503050406030204" pitchFamily="18" charset="0"/>
                        </a:rPr>
                        <m:t>=1, </m:t>
                      </m:r>
                      <m:r>
                        <a:rPr lang="en-CA" sz="15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CA" sz="15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CA" sz="15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CA" sz="15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CA" sz="15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CA" sz="15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CA" sz="15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CA" sz="1500" b="0" i="1" smtClean="0">
                          <a:latin typeface="Cambria Math" panose="02040503050406030204" pitchFamily="18" charset="0"/>
                        </a:rPr>
                        <m:t>) ~</m:t>
                      </m:r>
                      <m:f>
                        <m:fPr>
                          <m:ctrlPr>
                            <a:rPr lang="en-CA" sz="15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CA" sz="15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sz="15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CA" sz="15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CA" sz="15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CA" sz="15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A" sz="1500" b="0" i="1" smtClean="0">
                                      <a:latin typeface="Cambria Math" panose="02040503050406030204" pitchFamily="18" charset="0"/>
                                    </a:rPr>
                                    <m:t>𝑅𝑇</m:t>
                                  </m:r>
                                  <m:r>
                                    <a:rPr lang="en-CA" sz="1500" b="0" i="1" smtClean="0">
                                      <a:latin typeface="Cambria Math" panose="02040503050406030204" pitchFamily="18" charset="0"/>
                                    </a:rPr>
                                    <m:t> −</m:t>
                                  </m:r>
                                  <m:r>
                                    <a:rPr lang="en-CA" sz="15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  <m:sup>
                              <m:f>
                                <m:fPr>
                                  <m:ctrlPr>
                                    <a:rPr lang="en-CA" sz="15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CA" sz="15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num>
                                <m:den>
                                  <m:r>
                                    <a:rPr lang="en-CA" sz="15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</m:den>
                      </m:f>
                      <m:r>
                        <a:rPr lang="en-CA" sz="1500" b="0" i="1" smtClean="0">
                          <a:latin typeface="Cambria Math" panose="02040503050406030204" pitchFamily="18" charset="0"/>
                        </a:rPr>
                        <m:t>𝑒𝑥𝑝</m:t>
                      </m:r>
                      <m:d>
                        <m:dPr>
                          <m:ctrlPr>
                            <a:rPr lang="en-CA" sz="15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15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CA" sz="1500" b="0" i="1" smtClean="0">
                              <a:latin typeface="Cambria Math" panose="02040503050406030204" pitchFamily="18" charset="0"/>
                            </a:rPr>
                            <m:t>𝑧𝑣𝑎</m:t>
                          </m:r>
                          <m:r>
                            <a:rPr lang="en-CA" sz="1500" b="0" i="1" smtClean="0">
                              <a:latin typeface="Cambria Math" panose="02040503050406030204" pitchFamily="18" charset="0"/>
                            </a:rPr>
                            <m:t> −</m:t>
                          </m:r>
                          <m:f>
                            <m:fPr>
                              <m:ctrlPr>
                                <a:rPr lang="en-CA" sz="15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CA" sz="15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15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p>
                                  <m:r>
                                    <a:rPr lang="en-CA" sz="15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CA" sz="15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CA" sz="1500" b="0" i="1" smtClean="0">
                                  <a:latin typeface="Cambria Math" panose="02040503050406030204" pitchFamily="18" charset="0"/>
                                </a:rPr>
                                <m:t>𝑅𝑇</m:t>
                              </m:r>
                              <m:r>
                                <a:rPr lang="en-CA" sz="1500" b="0" i="1" smtClean="0"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r>
                                <a:rPr lang="en-CA" sz="15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CA" sz="15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CA" sz="15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CA" sz="1500" b="0" i="1" smtClean="0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ctrlPr>
                            <a:rPr lang="en-CA" sz="15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CA" sz="15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CA" sz="1500" b="0" i="1" smtClean="0">
                              <a:latin typeface="Cambria Math" panose="02040503050406030204" pitchFamily="18" charset="0"/>
                            </a:rPr>
                            <m:t>=−</m:t>
                          </m:r>
                          <m:r>
                            <m:rPr>
                              <m:brk m:alnAt="23"/>
                            </m:rPr>
                            <a:rPr lang="en-CA" sz="15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CA" sz="15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d>
                            <m:dPr>
                              <m:ctrlPr>
                                <a:rPr lang="en-CA" sz="15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15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CA" sz="15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CA" sz="15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CA" sz="15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  <m:r>
                            <a:rPr lang="en-CA" sz="15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  <m:d>
                            <m:dPr>
                              <m:ctrlPr>
                                <a:rPr lang="en-CA" sz="15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CA" sz="15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CA" sz="15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CA" sz="1500" b="0" i="1" smtClean="0">
                                      <a:latin typeface="Cambria Math" panose="02040503050406030204" pitchFamily="18" charset="0"/>
                                    </a:rPr>
                                    <m:t>𝑘𝑣</m:t>
                                  </m:r>
                                  <m:r>
                                    <a:rPr lang="en-CA" sz="15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CA" sz="15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CA" sz="15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CA" sz="1500" b="0" i="1" smtClean="0">
                                          <a:latin typeface="Cambria Math" panose="02040503050406030204" pitchFamily="18" charset="0"/>
                                        </a:rPr>
                                        <m:t>𝑅𝑇</m:t>
                                      </m:r>
                                      <m:r>
                                        <a:rPr lang="en-CA" sz="15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CA" sz="15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rad>
                                </m:den>
                              </m:f>
                            </m:e>
                          </m:d>
                        </m:e>
                      </m:nary>
                    </m:oMath>
                  </m:oMathPara>
                </a14:m>
                <a:endParaRPr lang="en-CA" sz="15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CA" sz="15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CA" sz="1500" b="0" i="1" smtClean="0">
                          <a:latin typeface="Cambria Math" panose="02040503050406030204" pitchFamily="18" charset="0"/>
                        </a:rPr>
                        <m:t>𝑊𝐹𝑃𝑇</m:t>
                      </m:r>
                      <m:d>
                        <m:dPr>
                          <m:endChr m:val="|"/>
                          <m:ctrlPr>
                            <a:rPr lang="en-CA" sz="15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1500" b="0" i="1" smtClean="0">
                              <a:latin typeface="Cambria Math" panose="02040503050406030204" pitchFamily="18" charset="0"/>
                            </a:rPr>
                            <m:t>𝑅𝑇</m:t>
                          </m:r>
                          <m:r>
                            <a:rPr lang="en-CA" sz="1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CA" sz="1500" b="0" i="1" smtClean="0">
                          <a:latin typeface="Cambria Math" panose="02040503050406030204" pitchFamily="18" charset="0"/>
                        </a:rPr>
                        <m:t>𝑟𝑒𝑠𝑝</m:t>
                      </m:r>
                      <m:r>
                        <a:rPr lang="en-CA" sz="1500" b="0" i="1" smtClean="0">
                          <a:latin typeface="Cambria Math" panose="02040503050406030204" pitchFamily="18" charset="0"/>
                        </a:rPr>
                        <m:t>=0,</m:t>
                      </m:r>
                      <m:r>
                        <a:rPr lang="en-CA" sz="15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CA" sz="15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CA" sz="15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CA" sz="15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CA" sz="15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CA" sz="15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CA" sz="15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CA" sz="1500" b="0" i="1" smtClean="0">
                          <a:latin typeface="Cambria Math" panose="02040503050406030204" pitchFamily="18" charset="0"/>
                        </a:rPr>
                        <m:t>) ~ </m:t>
                      </m:r>
                      <m:r>
                        <a:rPr lang="en-CA" sz="1500" b="0" i="1" smtClean="0">
                          <a:latin typeface="Cambria Math" panose="02040503050406030204" pitchFamily="18" charset="0"/>
                        </a:rPr>
                        <m:t>𝑊𝐹𝑃𝑇</m:t>
                      </m:r>
                      <m:d>
                        <m:dPr>
                          <m:ctrlPr>
                            <a:rPr lang="en-CA" sz="15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1500" b="0" i="1" smtClean="0">
                              <a:latin typeface="Cambria Math" panose="02040503050406030204" pitchFamily="18" charset="0"/>
                            </a:rPr>
                            <m:t>𝑅𝑇</m:t>
                          </m:r>
                        </m:e>
                        <m:e>
                          <m:r>
                            <a:rPr lang="en-CA" sz="15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CA" sz="15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CA" sz="15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CA" sz="1500" b="0" i="1" smtClean="0">
                              <a:latin typeface="Cambria Math" panose="02040503050406030204" pitchFamily="18" charset="0"/>
                            </a:rPr>
                            <m:t>,−</m:t>
                          </m:r>
                          <m:r>
                            <a:rPr lang="en-CA" sz="15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CA" sz="1500" b="0" i="1" smtClean="0">
                              <a:latin typeface="Cambria Math" panose="02040503050406030204" pitchFamily="18" charset="0"/>
                            </a:rPr>
                            <m:t>,−</m:t>
                          </m:r>
                          <m:r>
                            <a:rPr lang="en-CA" sz="15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en-CA" sz="150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:endParaRPr lang="en-CA" sz="15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CA" dirty="0"/>
                  <a:t>Details are not important. The idea is that we are trying to find the </a:t>
                </a:r>
                <a:r>
                  <a:rPr lang="en-CA" u="sng" dirty="0"/>
                  <a:t>best</a:t>
                </a:r>
                <a:r>
                  <a:rPr lang="en-CA" dirty="0"/>
                  <a:t> parameters that explain our data.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15C3E7C-113A-80F9-CCA1-03FE3938E0F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195661"/>
              </a:xfrm>
              <a:blipFill>
                <a:blip r:embed="rId2"/>
                <a:stretch>
                  <a:fillRect l="-1206" t="-2195" r="-6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498D7599-CBB5-651E-9295-3F4EAF7285C3}"/>
              </a:ext>
            </a:extLst>
          </p:cNvPr>
          <p:cNvGrpSpPr/>
          <p:nvPr/>
        </p:nvGrpSpPr>
        <p:grpSpPr>
          <a:xfrm>
            <a:off x="8455438" y="0"/>
            <a:ext cx="3362827" cy="914400"/>
            <a:chOff x="7453952" y="365125"/>
            <a:chExt cx="3362827" cy="914400"/>
          </a:xfrm>
        </p:grpSpPr>
        <p:pic>
          <p:nvPicPr>
            <p:cNvPr id="5" name="Graphic 4" descr="Warning with solid fill">
              <a:extLst>
                <a:ext uri="{FF2B5EF4-FFF2-40B4-BE49-F238E27FC236}">
                  <a16:creationId xmlns:a16="http://schemas.microsoft.com/office/drawing/2014/main" id="{F3730130-953E-056A-22F0-A35DCD7AED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453952" y="365125"/>
              <a:ext cx="914400" cy="914400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D922F47-0237-0DBE-3258-CA14CAB65219}"/>
                </a:ext>
              </a:extLst>
            </p:cNvPr>
            <p:cNvSpPr txBox="1"/>
            <p:nvPr/>
          </p:nvSpPr>
          <p:spPr>
            <a:xfrm>
              <a:off x="8368352" y="562164"/>
              <a:ext cx="244842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u="sng" dirty="0"/>
                <a:t>Statistics Alert!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754166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33280-D57C-E659-2FF8-D477035B8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Fitting a DDM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5B586D-B514-97EF-E05B-EB585FE6B4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Char char="-"/>
            </a:pPr>
            <a:r>
              <a:rPr lang="en-US" dirty="0"/>
              <a:t>In practice, we don’t have to worry about these statistical concepts, because we can use pre-made packages that estimate a DDM for us. </a:t>
            </a:r>
          </a:p>
          <a:p>
            <a:pPr>
              <a:buFontTx/>
              <a:buChar char="-"/>
            </a:pPr>
            <a:r>
              <a:rPr lang="en-US" dirty="0"/>
              <a:t>HDDM (</a:t>
            </a:r>
            <a:r>
              <a:rPr lang="en-US" dirty="0" err="1"/>
              <a:t>Wiecki</a:t>
            </a:r>
            <a:r>
              <a:rPr lang="en-US" dirty="0"/>
              <a:t> et al., 2013)</a:t>
            </a:r>
          </a:p>
          <a:p>
            <a:pPr lvl="1">
              <a:buFontTx/>
              <a:buChar char="-"/>
            </a:pPr>
            <a:r>
              <a:rPr lang="en-US" dirty="0"/>
              <a:t>Package that estimates drift diffusion models in Python using a </a:t>
            </a:r>
            <a:r>
              <a:rPr lang="en-US" b="1" u="sng" dirty="0"/>
              <a:t>hierarchical</a:t>
            </a:r>
            <a:r>
              <a:rPr lang="en-US" dirty="0"/>
              <a:t> and </a:t>
            </a:r>
            <a:r>
              <a:rPr lang="en-US" b="1" u="sng" dirty="0"/>
              <a:t>Bayesian</a:t>
            </a:r>
            <a:r>
              <a:rPr lang="en-US" dirty="0"/>
              <a:t> approach</a:t>
            </a:r>
          </a:p>
          <a:p>
            <a:pPr lvl="1">
              <a:buFontTx/>
              <a:buChar char="-"/>
            </a:pPr>
            <a:r>
              <a:rPr lang="en-US" dirty="0"/>
              <a:t>Finding the right parameters for the WFTP (</a:t>
            </a:r>
            <a:r>
              <a:rPr lang="en-US" dirty="0" err="1"/>
              <a:t>a,v,z,t</a:t>
            </a:r>
            <a:r>
              <a:rPr lang="en-US" dirty="0"/>
              <a:t>) is known as </a:t>
            </a:r>
            <a:r>
              <a:rPr lang="en-US" b="1" dirty="0"/>
              <a:t>fitting a model</a:t>
            </a:r>
            <a:endParaRPr lang="en-US" dirty="0"/>
          </a:p>
        </p:txBody>
      </p:sp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506A9D5B-EA87-E8BD-EE95-4052657511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8764" y="0"/>
            <a:ext cx="3573236" cy="1666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2155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41C6643-450A-E6FC-DB69-6C3546D92C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2271" y="2933817"/>
            <a:ext cx="4145139" cy="44424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6B33280-D57C-E659-2FF8-D477035B8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Fitting a DDM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5B586D-B514-97EF-E05B-EB585FE6B4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- HDDM (</a:t>
            </a:r>
            <a:r>
              <a:rPr lang="en-US" dirty="0" err="1"/>
              <a:t>Wiecki</a:t>
            </a:r>
            <a:r>
              <a:rPr lang="en-US" dirty="0"/>
              <a:t> et al., 2013)</a:t>
            </a:r>
          </a:p>
          <a:p>
            <a:pPr lvl="1">
              <a:buFontTx/>
              <a:buChar char="-"/>
            </a:pPr>
            <a:r>
              <a:rPr lang="en-US" dirty="0"/>
              <a:t>Package that estimates drift diffusion models in Python using a </a:t>
            </a:r>
            <a:r>
              <a:rPr lang="en-US" b="1" u="sng" dirty="0"/>
              <a:t>hierarchical</a:t>
            </a:r>
            <a:r>
              <a:rPr lang="en-US" dirty="0"/>
              <a:t> and </a:t>
            </a:r>
            <a:r>
              <a:rPr lang="en-US" b="1" u="sng" dirty="0"/>
              <a:t>Bayesian</a:t>
            </a:r>
            <a:r>
              <a:rPr lang="en-US" dirty="0"/>
              <a:t> approach</a:t>
            </a:r>
          </a:p>
          <a:p>
            <a:pPr lvl="1">
              <a:buFontTx/>
              <a:buChar char="-"/>
            </a:pPr>
            <a:r>
              <a:rPr lang="en-US" dirty="0"/>
              <a:t>Hierarchical: Assumes each subject’s parameters come from a group-level distribution of parameters</a:t>
            </a:r>
          </a:p>
        </p:txBody>
      </p:sp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506A9D5B-EA87-E8BD-EE95-4052657511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8764" y="0"/>
            <a:ext cx="3573236" cy="1666637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70F7C4E-2995-3B60-3D81-9FEA19C27194}"/>
              </a:ext>
            </a:extLst>
          </p:cNvPr>
          <p:cNvCxnSpPr/>
          <p:nvPr/>
        </p:nvCxnSpPr>
        <p:spPr>
          <a:xfrm>
            <a:off x="6302829" y="3853543"/>
            <a:ext cx="0" cy="2525486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E5D069D-52A5-417E-3215-CB5E1EA1E6F6}"/>
              </a:ext>
            </a:extLst>
          </p:cNvPr>
          <p:cNvSpPr txBox="1"/>
          <p:nvPr/>
        </p:nvSpPr>
        <p:spPr>
          <a:xfrm>
            <a:off x="6407737" y="3668877"/>
            <a:ext cx="17391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Group-average </a:t>
            </a:r>
            <a:r>
              <a:rPr lang="en-US" i="1" dirty="0"/>
              <a:t>a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435A794-0B05-8DC7-8603-BCC2AF3ECB5C}"/>
              </a:ext>
            </a:extLst>
          </p:cNvPr>
          <p:cNvCxnSpPr/>
          <p:nvPr/>
        </p:nvCxnSpPr>
        <p:spPr>
          <a:xfrm>
            <a:off x="5715000" y="5155017"/>
            <a:ext cx="1121229" cy="0"/>
          </a:xfrm>
          <a:prstGeom prst="straightConnector1">
            <a:avLst/>
          </a:prstGeom>
          <a:ln w="28575">
            <a:solidFill>
              <a:srgbClr val="FF0000"/>
            </a:solidFill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1BE1E3D-B82A-B13C-B2BA-F740ED65EE31}"/>
              </a:ext>
            </a:extLst>
          </p:cNvPr>
          <p:cNvSpPr txBox="1"/>
          <p:nvPr/>
        </p:nvSpPr>
        <p:spPr>
          <a:xfrm>
            <a:off x="3796835" y="4768285"/>
            <a:ext cx="2212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Subject level variance</a:t>
            </a:r>
          </a:p>
        </p:txBody>
      </p:sp>
    </p:spTree>
    <p:extLst>
      <p:ext uri="{BB962C8B-B14F-4D97-AF65-F5344CB8AC3E}">
        <p14:creationId xmlns:p14="http://schemas.microsoft.com/office/powerpoint/2010/main" val="34413962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F92A5D-0D16-7A2C-63F2-D1DE6E654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2F8DDF-A496-A1EB-F5D4-14E6C0A6F5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667251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en-US" dirty="0"/>
              <a:t>Quickly introduce the DDM conceptually</a:t>
            </a:r>
          </a:p>
          <a:p>
            <a:pPr>
              <a:buFontTx/>
              <a:buChar char="-"/>
            </a:pPr>
            <a:r>
              <a:rPr lang="en-US" dirty="0"/>
              <a:t>Discuss </a:t>
            </a:r>
            <a:r>
              <a:rPr lang="en-US" i="1" dirty="0"/>
              <a:t>why </a:t>
            </a:r>
            <a:r>
              <a:rPr lang="en-US" dirty="0"/>
              <a:t>you might want to fit a DDM </a:t>
            </a:r>
          </a:p>
          <a:p>
            <a:pPr>
              <a:buFontTx/>
              <a:buChar char="-"/>
            </a:pPr>
            <a:r>
              <a:rPr lang="en-US" dirty="0"/>
              <a:t>Describe HDDM (</a:t>
            </a:r>
            <a:r>
              <a:rPr lang="en-US" dirty="0" err="1"/>
              <a:t>Wiecki</a:t>
            </a:r>
            <a:r>
              <a:rPr lang="en-US" dirty="0"/>
              <a:t> et al., 2013)</a:t>
            </a:r>
          </a:p>
          <a:p>
            <a:pPr lvl="1">
              <a:buFontTx/>
              <a:buChar char="-"/>
            </a:pPr>
            <a:r>
              <a:rPr lang="en-US" dirty="0"/>
              <a:t>Criminally short intro to Bayesian statistics</a:t>
            </a:r>
          </a:p>
          <a:p>
            <a:pPr>
              <a:buFontTx/>
              <a:buChar char="-"/>
            </a:pPr>
            <a:r>
              <a:rPr lang="en-US" dirty="0"/>
              <a:t>Describe an Example dataset</a:t>
            </a:r>
          </a:p>
          <a:p>
            <a:pPr>
              <a:buFontTx/>
              <a:buChar char="-"/>
            </a:pPr>
            <a:r>
              <a:rPr lang="en-US" dirty="0"/>
              <a:t>Fit some HDDMs</a:t>
            </a:r>
          </a:p>
          <a:p>
            <a:pPr lvl="1">
              <a:buFontTx/>
              <a:buChar char="-"/>
            </a:pPr>
            <a:r>
              <a:rPr lang="en-US" dirty="0"/>
              <a:t>Basic HDDM</a:t>
            </a:r>
          </a:p>
          <a:p>
            <a:pPr lvl="1">
              <a:buFontTx/>
              <a:buChar char="-"/>
            </a:pPr>
            <a:r>
              <a:rPr lang="en-US" dirty="0"/>
              <a:t>Grouped HDDM </a:t>
            </a:r>
          </a:p>
          <a:p>
            <a:pPr lvl="1">
              <a:buFontTx/>
              <a:buChar char="-"/>
            </a:pPr>
            <a:r>
              <a:rPr lang="en-US" dirty="0"/>
              <a:t>HDDM Regressions</a:t>
            </a:r>
          </a:p>
          <a:p>
            <a:pPr>
              <a:buFontTx/>
              <a:buChar char="-"/>
            </a:pPr>
            <a:r>
              <a:rPr lang="en-US" dirty="0"/>
              <a:t>Touch on HSSM</a:t>
            </a:r>
          </a:p>
          <a:p>
            <a:pPr lvl="1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59118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41C6643-450A-E6FC-DB69-6C3546D92C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2271" y="2933817"/>
            <a:ext cx="4145139" cy="44424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6B33280-D57C-E659-2FF8-D477035B8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Fitting a DDM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5B586D-B514-97EF-E05B-EB585FE6B4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- HDDM (</a:t>
            </a:r>
            <a:r>
              <a:rPr lang="en-US" dirty="0" err="1"/>
              <a:t>Wiecki</a:t>
            </a:r>
            <a:r>
              <a:rPr lang="en-US" dirty="0"/>
              <a:t> et al., 2013)</a:t>
            </a:r>
          </a:p>
          <a:p>
            <a:pPr lvl="1">
              <a:buFontTx/>
              <a:buChar char="-"/>
            </a:pPr>
            <a:r>
              <a:rPr lang="en-US" dirty="0"/>
              <a:t>Package that estimates drift diffusion models in Python using a </a:t>
            </a:r>
            <a:r>
              <a:rPr lang="en-US" b="1" u="sng" dirty="0"/>
              <a:t>hierarchical</a:t>
            </a:r>
            <a:r>
              <a:rPr lang="en-US" dirty="0"/>
              <a:t> and </a:t>
            </a:r>
            <a:r>
              <a:rPr lang="en-US" b="1" u="sng" dirty="0"/>
              <a:t>Bayesian</a:t>
            </a:r>
            <a:r>
              <a:rPr lang="en-US" dirty="0"/>
              <a:t> approach</a:t>
            </a:r>
          </a:p>
          <a:p>
            <a:pPr lvl="1">
              <a:buFontTx/>
              <a:buChar char="-"/>
            </a:pPr>
            <a:r>
              <a:rPr lang="en-US" dirty="0"/>
              <a:t>Hierarchical: Assumes each subject’s parameters come from a group-level distribution of parameters</a:t>
            </a:r>
          </a:p>
        </p:txBody>
      </p:sp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506A9D5B-EA87-E8BD-EE95-4052657511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8764" y="0"/>
            <a:ext cx="3573236" cy="1666637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70F7C4E-2995-3B60-3D81-9FEA19C27194}"/>
              </a:ext>
            </a:extLst>
          </p:cNvPr>
          <p:cNvCxnSpPr/>
          <p:nvPr/>
        </p:nvCxnSpPr>
        <p:spPr>
          <a:xfrm>
            <a:off x="6302829" y="3853543"/>
            <a:ext cx="0" cy="2525486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E5D069D-52A5-417E-3215-CB5E1EA1E6F6}"/>
              </a:ext>
            </a:extLst>
          </p:cNvPr>
          <p:cNvSpPr txBox="1"/>
          <p:nvPr/>
        </p:nvSpPr>
        <p:spPr>
          <a:xfrm>
            <a:off x="6407737" y="3668877"/>
            <a:ext cx="17391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Group-average </a:t>
            </a:r>
            <a:r>
              <a:rPr lang="en-US" i="1" dirty="0"/>
              <a:t>a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435A794-0B05-8DC7-8603-BCC2AF3ECB5C}"/>
              </a:ext>
            </a:extLst>
          </p:cNvPr>
          <p:cNvCxnSpPr/>
          <p:nvPr/>
        </p:nvCxnSpPr>
        <p:spPr>
          <a:xfrm>
            <a:off x="5715000" y="5155017"/>
            <a:ext cx="1121229" cy="0"/>
          </a:xfrm>
          <a:prstGeom prst="straightConnector1">
            <a:avLst/>
          </a:prstGeom>
          <a:ln w="28575">
            <a:solidFill>
              <a:srgbClr val="FF0000"/>
            </a:solidFill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1BE1E3D-B82A-B13C-B2BA-F740ED65EE31}"/>
              </a:ext>
            </a:extLst>
          </p:cNvPr>
          <p:cNvSpPr txBox="1"/>
          <p:nvPr/>
        </p:nvSpPr>
        <p:spPr>
          <a:xfrm>
            <a:off x="3796835" y="4768285"/>
            <a:ext cx="2212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Subject level variance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E180D63-62E1-86FF-C8CA-1B728FF13E2F}"/>
              </a:ext>
            </a:extLst>
          </p:cNvPr>
          <p:cNvSpPr/>
          <p:nvPr/>
        </p:nvSpPr>
        <p:spPr>
          <a:xfrm>
            <a:off x="6596744" y="4433327"/>
            <a:ext cx="141514" cy="163285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EAAA58C-CBAD-B9FE-8A0A-C15A737D9711}"/>
              </a:ext>
            </a:extLst>
          </p:cNvPr>
          <p:cNvSpPr txBox="1"/>
          <p:nvPr/>
        </p:nvSpPr>
        <p:spPr>
          <a:xfrm>
            <a:off x="6659587" y="4319613"/>
            <a:ext cx="11031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1" dirty="0">
                <a:solidFill>
                  <a:schemeClr val="accent2"/>
                </a:solidFill>
              </a:rPr>
              <a:t>Subject A here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4C3302D-7BF4-FB25-D6DC-C2C7B759AC3A}"/>
              </a:ext>
            </a:extLst>
          </p:cNvPr>
          <p:cNvSpPr/>
          <p:nvPr/>
        </p:nvSpPr>
        <p:spPr>
          <a:xfrm>
            <a:off x="5501972" y="5641205"/>
            <a:ext cx="141514" cy="163285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F5F7487-97CC-8DE3-359E-9ED53C7E8307}"/>
              </a:ext>
            </a:extLst>
          </p:cNvPr>
          <p:cNvSpPr txBox="1"/>
          <p:nvPr/>
        </p:nvSpPr>
        <p:spPr>
          <a:xfrm>
            <a:off x="5564815" y="5527491"/>
            <a:ext cx="10967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1" dirty="0">
                <a:solidFill>
                  <a:schemeClr val="accent2"/>
                </a:solidFill>
              </a:rPr>
              <a:t>Subject B here</a:t>
            </a:r>
          </a:p>
        </p:txBody>
      </p:sp>
    </p:spTree>
    <p:extLst>
      <p:ext uri="{BB962C8B-B14F-4D97-AF65-F5344CB8AC3E}">
        <p14:creationId xmlns:p14="http://schemas.microsoft.com/office/powerpoint/2010/main" val="23990891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33280-D57C-E659-2FF8-D477035B8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Fitting a DDM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35B586D-B514-97EF-E05B-EB585FE6B4F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 - HDDM (</a:t>
                </a:r>
                <a:r>
                  <a:rPr lang="en-US" dirty="0" err="1"/>
                  <a:t>Wiecki</a:t>
                </a:r>
                <a:r>
                  <a:rPr lang="en-US" dirty="0"/>
                  <a:t> et al., 2013)</a:t>
                </a:r>
              </a:p>
              <a:p>
                <a:pPr lvl="1">
                  <a:buFontTx/>
                  <a:buChar char="-"/>
                </a:pPr>
                <a:r>
                  <a:rPr lang="en-US" dirty="0"/>
                  <a:t>Package that estimates drift diffusion models in Python using a </a:t>
                </a:r>
                <a:r>
                  <a:rPr lang="en-US" b="1" u="sng" dirty="0"/>
                  <a:t>hierarchical</a:t>
                </a:r>
                <a:r>
                  <a:rPr lang="en-US" dirty="0"/>
                  <a:t> and </a:t>
                </a:r>
                <a:r>
                  <a:rPr lang="en-US" b="1" u="sng" dirty="0"/>
                  <a:t>Bayesian</a:t>
                </a:r>
                <a:r>
                  <a:rPr lang="en-US" dirty="0"/>
                  <a:t> approach</a:t>
                </a:r>
              </a:p>
              <a:p>
                <a:pPr lvl="1">
                  <a:buFontTx/>
                  <a:buChar char="-"/>
                </a:pPr>
                <a:r>
                  <a:rPr lang="en-US" dirty="0"/>
                  <a:t>Hierarchical</a:t>
                </a:r>
              </a:p>
              <a:p>
                <a:pPr lvl="1">
                  <a:buFontTx/>
                  <a:buChar char="-"/>
                </a:pPr>
                <a:r>
                  <a:rPr lang="en-US" dirty="0"/>
                  <a:t>Bayesian: Uses Bayesian statistical theory to estimate a </a:t>
                </a:r>
                <a:r>
                  <a:rPr lang="en-US" b="1" dirty="0"/>
                  <a:t>posterior</a:t>
                </a:r>
                <a:r>
                  <a:rPr lang="en-US" dirty="0"/>
                  <a:t> of parameter values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𝑃𝑜𝑠𝑡𝑒𝑟𝑖𝑜𝑟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𝑃𝑟𝑖𝑜𝑟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 × 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𝑙𝑖𝑘𝑒𝑙𝑖h𝑜𝑜𝑑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35B586D-B514-97EF-E05B-EB585FE6B4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483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506A9D5B-EA87-E8BD-EE95-4052657511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8764" y="0"/>
            <a:ext cx="3573236" cy="1666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574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33280-D57C-E659-2FF8-D477035B8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Fitting a DDM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35B586D-B514-97EF-E05B-EB585FE6B4F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 - HDDM (</a:t>
                </a:r>
                <a:r>
                  <a:rPr lang="en-US" dirty="0" err="1"/>
                  <a:t>Wiecki</a:t>
                </a:r>
                <a:r>
                  <a:rPr lang="en-US" dirty="0"/>
                  <a:t> et al., 2013)</a:t>
                </a:r>
              </a:p>
              <a:p>
                <a:pPr lvl="1">
                  <a:buFontTx/>
                  <a:buChar char="-"/>
                </a:pPr>
                <a:r>
                  <a:rPr lang="en-US" dirty="0"/>
                  <a:t>Package that estimates drift diffusion models in Python using a </a:t>
                </a:r>
                <a:r>
                  <a:rPr lang="en-US" b="1" u="sng" dirty="0"/>
                  <a:t>hierarchical</a:t>
                </a:r>
                <a:r>
                  <a:rPr lang="en-US" dirty="0"/>
                  <a:t> and </a:t>
                </a:r>
                <a:r>
                  <a:rPr lang="en-US" b="1" u="sng" dirty="0"/>
                  <a:t>Bayesian</a:t>
                </a:r>
                <a:r>
                  <a:rPr lang="en-US" dirty="0"/>
                  <a:t> approach</a:t>
                </a:r>
              </a:p>
              <a:p>
                <a:pPr lvl="1">
                  <a:buFontTx/>
                  <a:buChar char="-"/>
                </a:pPr>
                <a:r>
                  <a:rPr lang="en-US" dirty="0"/>
                  <a:t>Hierarchical</a:t>
                </a:r>
              </a:p>
              <a:p>
                <a:pPr lvl="1">
                  <a:buFontTx/>
                  <a:buChar char="-"/>
                </a:pPr>
                <a:r>
                  <a:rPr lang="en-US" dirty="0"/>
                  <a:t>Bayesian: Uses Bayesian statistical theory to estimate a </a:t>
                </a:r>
                <a:r>
                  <a:rPr lang="en-US" b="1" dirty="0"/>
                  <a:t>posterior</a:t>
                </a:r>
                <a:r>
                  <a:rPr lang="en-US" dirty="0"/>
                  <a:t> of parameter values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𝑃𝑜𝑠𝑡𝑒𝑟𝑖𝑜𝑟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𝑃𝑟𝑖𝑜𝑟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 × 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𝑙𝑖𝑘𝑒𝑙𝑖h𝑜𝑜𝑑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35B586D-B514-97EF-E05B-EB585FE6B4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483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506A9D5B-EA87-E8BD-EE95-4052657511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8764" y="0"/>
            <a:ext cx="3573236" cy="166663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3A55302-87AA-77F5-275F-5383A5840D40}"/>
              </a:ext>
            </a:extLst>
          </p:cNvPr>
          <p:cNvSpPr/>
          <p:nvPr/>
        </p:nvSpPr>
        <p:spPr>
          <a:xfrm>
            <a:off x="5453743" y="4441371"/>
            <a:ext cx="827314" cy="41365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708CCA-C2BA-0B60-9EA8-621B024F338C}"/>
              </a:ext>
            </a:extLst>
          </p:cNvPr>
          <p:cNvSpPr txBox="1"/>
          <p:nvPr/>
        </p:nvSpPr>
        <p:spPr>
          <a:xfrm>
            <a:off x="1293057" y="5146664"/>
            <a:ext cx="960589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Prior = Prior belief about a parameter’s value (before looking at the data)</a:t>
            </a:r>
          </a:p>
          <a:p>
            <a:pPr algn="ctr"/>
            <a:endParaRPr lang="en-US" dirty="0"/>
          </a:p>
          <a:p>
            <a:pPr algn="ctr"/>
            <a:r>
              <a:rPr lang="en-US" i="1" dirty="0"/>
              <a:t>“On average, people preferred the right item in my experiment, so the drift rate is probably positive”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These are set by default by HDDM, so not much need to worry about this in the basic case</a:t>
            </a:r>
          </a:p>
        </p:txBody>
      </p:sp>
    </p:spTree>
    <p:extLst>
      <p:ext uri="{BB962C8B-B14F-4D97-AF65-F5344CB8AC3E}">
        <p14:creationId xmlns:p14="http://schemas.microsoft.com/office/powerpoint/2010/main" val="28436191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33280-D57C-E659-2FF8-D477035B8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Fitting a DDM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35B586D-B514-97EF-E05B-EB585FE6B4F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 - HDDM (</a:t>
                </a:r>
                <a:r>
                  <a:rPr lang="en-US" dirty="0" err="1"/>
                  <a:t>Wiecki</a:t>
                </a:r>
                <a:r>
                  <a:rPr lang="en-US" dirty="0"/>
                  <a:t> et al., 2013)</a:t>
                </a:r>
              </a:p>
              <a:p>
                <a:pPr lvl="1">
                  <a:buFontTx/>
                  <a:buChar char="-"/>
                </a:pPr>
                <a:r>
                  <a:rPr lang="en-US" dirty="0"/>
                  <a:t>Package that estimates drift diffusion models in Python using a </a:t>
                </a:r>
                <a:r>
                  <a:rPr lang="en-US" b="1" u="sng" dirty="0"/>
                  <a:t>hierarchical</a:t>
                </a:r>
                <a:r>
                  <a:rPr lang="en-US" dirty="0"/>
                  <a:t> and </a:t>
                </a:r>
                <a:r>
                  <a:rPr lang="en-US" b="1" u="sng" dirty="0"/>
                  <a:t>Bayesian</a:t>
                </a:r>
                <a:r>
                  <a:rPr lang="en-US" dirty="0"/>
                  <a:t> approach</a:t>
                </a:r>
              </a:p>
              <a:p>
                <a:pPr lvl="1">
                  <a:buFontTx/>
                  <a:buChar char="-"/>
                </a:pPr>
                <a:r>
                  <a:rPr lang="en-US" dirty="0"/>
                  <a:t>Hierarchical</a:t>
                </a:r>
              </a:p>
              <a:p>
                <a:pPr lvl="1">
                  <a:buFontTx/>
                  <a:buChar char="-"/>
                </a:pPr>
                <a:r>
                  <a:rPr lang="en-US" dirty="0"/>
                  <a:t>Bayesian: Uses Bayesian statistical theory to estimate a </a:t>
                </a:r>
                <a:r>
                  <a:rPr lang="en-US" b="1" dirty="0"/>
                  <a:t>posterior</a:t>
                </a:r>
                <a:r>
                  <a:rPr lang="en-US" dirty="0"/>
                  <a:t> of parameter values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𝑃𝑜𝑠𝑡𝑒𝑟𝑖𝑜𝑟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𝑃𝑟𝑖𝑜𝑟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 × 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𝑙𝑖𝑘𝑒𝑙𝑖h𝑜𝑜𝑑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35B586D-B514-97EF-E05B-EB585FE6B4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483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506A9D5B-EA87-E8BD-EE95-4052657511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8764" y="0"/>
            <a:ext cx="3573236" cy="166663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3A55302-87AA-77F5-275F-5383A5840D40}"/>
              </a:ext>
            </a:extLst>
          </p:cNvPr>
          <p:cNvSpPr/>
          <p:nvPr/>
        </p:nvSpPr>
        <p:spPr>
          <a:xfrm>
            <a:off x="6553200" y="4458709"/>
            <a:ext cx="1447800" cy="41365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708CCA-C2BA-0B60-9EA8-621B024F338C}"/>
              </a:ext>
            </a:extLst>
          </p:cNvPr>
          <p:cNvSpPr txBox="1"/>
          <p:nvPr/>
        </p:nvSpPr>
        <p:spPr>
          <a:xfrm>
            <a:off x="1161050" y="5146664"/>
            <a:ext cx="986994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Likelihood = How likely are the data given the parameter values</a:t>
            </a:r>
          </a:p>
          <a:p>
            <a:pPr algn="ctr"/>
            <a:endParaRPr lang="en-US" dirty="0"/>
          </a:p>
          <a:p>
            <a:pPr algn="ctr"/>
            <a:r>
              <a:rPr lang="en-US" i="1" dirty="0"/>
              <a:t>”If my parameters are a = 1, v = .9, z = 0.5, t = 100, how likely is it that I would observe the data I have?”</a:t>
            </a:r>
          </a:p>
        </p:txBody>
      </p:sp>
    </p:spTree>
    <p:extLst>
      <p:ext uri="{BB962C8B-B14F-4D97-AF65-F5344CB8AC3E}">
        <p14:creationId xmlns:p14="http://schemas.microsoft.com/office/powerpoint/2010/main" val="10881998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33280-D57C-E659-2FF8-D477035B8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Fitting a DDM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35B586D-B514-97EF-E05B-EB585FE6B4F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 - HDDM (</a:t>
                </a:r>
                <a:r>
                  <a:rPr lang="en-US" dirty="0" err="1"/>
                  <a:t>Wiecki</a:t>
                </a:r>
                <a:r>
                  <a:rPr lang="en-US" dirty="0"/>
                  <a:t> et al., 2013)</a:t>
                </a:r>
              </a:p>
              <a:p>
                <a:pPr lvl="1">
                  <a:buFontTx/>
                  <a:buChar char="-"/>
                </a:pPr>
                <a:r>
                  <a:rPr lang="en-US" dirty="0"/>
                  <a:t>Package that estimates drift diffusion models in Python using a </a:t>
                </a:r>
                <a:r>
                  <a:rPr lang="en-US" b="1" u="sng" dirty="0"/>
                  <a:t>hierarchical</a:t>
                </a:r>
                <a:r>
                  <a:rPr lang="en-US" dirty="0"/>
                  <a:t> and </a:t>
                </a:r>
                <a:r>
                  <a:rPr lang="en-US" b="1" u="sng" dirty="0"/>
                  <a:t>Bayesian</a:t>
                </a:r>
                <a:r>
                  <a:rPr lang="en-US" dirty="0"/>
                  <a:t> approach</a:t>
                </a:r>
              </a:p>
              <a:p>
                <a:pPr lvl="1">
                  <a:buFontTx/>
                  <a:buChar char="-"/>
                </a:pPr>
                <a:r>
                  <a:rPr lang="en-US" dirty="0"/>
                  <a:t>Hierarchical</a:t>
                </a:r>
              </a:p>
              <a:p>
                <a:pPr lvl="1">
                  <a:buFontTx/>
                  <a:buChar char="-"/>
                </a:pPr>
                <a:r>
                  <a:rPr lang="en-US" dirty="0"/>
                  <a:t>Bayesian: Uses Bayesian statistical theory to estimate a </a:t>
                </a:r>
                <a:r>
                  <a:rPr lang="en-US" b="1" dirty="0"/>
                  <a:t>posterior</a:t>
                </a:r>
                <a:r>
                  <a:rPr lang="en-US" dirty="0"/>
                  <a:t> of parameter values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𝑃𝑜𝑠𝑡𝑒𝑟𝑖𝑜𝑟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𝑃𝑟𝑖𝑜𝑟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 × 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𝑙𝑖𝑘𝑒𝑙𝑖h𝑜𝑜𝑑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35B586D-B514-97EF-E05B-EB585FE6B4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483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506A9D5B-EA87-E8BD-EE95-4052657511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8764" y="0"/>
            <a:ext cx="3573236" cy="166663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3A55302-87AA-77F5-275F-5383A5840D40}"/>
              </a:ext>
            </a:extLst>
          </p:cNvPr>
          <p:cNvSpPr/>
          <p:nvPr/>
        </p:nvSpPr>
        <p:spPr>
          <a:xfrm>
            <a:off x="3646714" y="4458709"/>
            <a:ext cx="1447800" cy="41365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708CCA-C2BA-0B60-9EA8-621B024F338C}"/>
              </a:ext>
            </a:extLst>
          </p:cNvPr>
          <p:cNvSpPr txBox="1"/>
          <p:nvPr/>
        </p:nvSpPr>
        <p:spPr>
          <a:xfrm>
            <a:off x="1736537" y="4972493"/>
            <a:ext cx="871892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Posterior = Combination of Prior beliefs with likelihood of data</a:t>
            </a:r>
          </a:p>
          <a:p>
            <a:pPr algn="ctr"/>
            <a:endParaRPr lang="en-US" i="1" dirty="0"/>
          </a:p>
          <a:p>
            <a:pPr algn="ctr"/>
            <a:r>
              <a:rPr lang="en-US" dirty="0"/>
              <a:t>This is always a </a:t>
            </a:r>
            <a:r>
              <a:rPr lang="en-US" b="1" dirty="0"/>
              <a:t>distribution</a:t>
            </a:r>
            <a:r>
              <a:rPr lang="en-US" dirty="0"/>
              <a:t>, not a number. </a:t>
            </a:r>
          </a:p>
          <a:p>
            <a:pPr algn="ctr"/>
            <a:r>
              <a:rPr lang="en-US" dirty="0"/>
              <a:t>This means that you will compute statistics over a distribution of possible parameter values.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We will see how to interpret this with an example</a:t>
            </a:r>
          </a:p>
        </p:txBody>
      </p:sp>
    </p:spTree>
    <p:extLst>
      <p:ext uri="{BB962C8B-B14F-4D97-AF65-F5344CB8AC3E}">
        <p14:creationId xmlns:p14="http://schemas.microsoft.com/office/powerpoint/2010/main" val="28234018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33280-D57C-E659-2FF8-D477035B8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Fitting a DDM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5B586D-B514-97EF-E05B-EB585FE6B4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- HDDM (</a:t>
            </a:r>
            <a:r>
              <a:rPr lang="en-US" dirty="0" err="1"/>
              <a:t>Wiecki</a:t>
            </a:r>
            <a:r>
              <a:rPr lang="en-US" dirty="0"/>
              <a:t> et al., 2013)</a:t>
            </a:r>
          </a:p>
          <a:p>
            <a:pPr lvl="1">
              <a:buFontTx/>
              <a:buChar char="-"/>
            </a:pPr>
            <a:r>
              <a:rPr lang="en-US" dirty="0"/>
              <a:t>Package that estimates drift diffusion models in Python using a </a:t>
            </a:r>
            <a:r>
              <a:rPr lang="en-US" b="1" u="sng" dirty="0"/>
              <a:t>hierarchical</a:t>
            </a:r>
            <a:r>
              <a:rPr lang="en-US" dirty="0"/>
              <a:t> and </a:t>
            </a:r>
            <a:r>
              <a:rPr lang="en-US" b="1" u="sng" dirty="0"/>
              <a:t>Bayesian</a:t>
            </a:r>
            <a:r>
              <a:rPr lang="en-US" dirty="0"/>
              <a:t> approach</a:t>
            </a:r>
          </a:p>
          <a:p>
            <a:pPr lvl="1">
              <a:buFontTx/>
              <a:buChar char="-"/>
            </a:pPr>
            <a:r>
              <a:rPr lang="en-US" dirty="0"/>
              <a:t>Hierarchical</a:t>
            </a:r>
          </a:p>
          <a:p>
            <a:pPr lvl="1">
              <a:buFontTx/>
              <a:buChar char="-"/>
            </a:pPr>
            <a:r>
              <a:rPr lang="en-US" dirty="0"/>
              <a:t>Bayesian: Uses Bayesian statistical theory to estimate a </a:t>
            </a:r>
            <a:r>
              <a:rPr lang="en-US" b="1" dirty="0"/>
              <a:t>posterior</a:t>
            </a:r>
            <a:r>
              <a:rPr lang="en-US" dirty="0"/>
              <a:t> of parameter values</a:t>
            </a:r>
          </a:p>
          <a:p>
            <a:pPr marL="914400" lvl="2" indent="0">
              <a:buNone/>
            </a:pPr>
            <a:endParaRPr lang="en-US" dirty="0"/>
          </a:p>
          <a:p>
            <a:pPr marL="914400" lvl="2" indent="0">
              <a:buNone/>
            </a:pPr>
            <a:r>
              <a:rPr lang="en-US" dirty="0"/>
              <a:t>For a tutorial: </a:t>
            </a:r>
            <a:r>
              <a:rPr lang="en-US" dirty="0">
                <a:hlinkClick r:id="rId2"/>
              </a:rPr>
              <a:t>https://docs.google.com/presentation/d/1afr2XI4Abv5eoZLZ5KhyKB8F9f_uXMHal8UhlBxNRqI/edit?usp=sharing</a:t>
            </a:r>
            <a:r>
              <a:rPr lang="en-US" dirty="0"/>
              <a:t> 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506A9D5B-EA87-E8BD-EE95-4052657511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8764" y="0"/>
            <a:ext cx="3573236" cy="1666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4264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C3EBE4-8533-804D-DD62-0DB82A1E5A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96696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Let’s get </a:t>
            </a:r>
            <a:r>
              <a:rPr lang="en-US" dirty="0" err="1"/>
              <a:t>fittin</a:t>
            </a:r>
            <a:r>
              <a:rPr lang="en-US" dirty="0"/>
              <a:t>’!</a:t>
            </a:r>
          </a:p>
        </p:txBody>
      </p:sp>
    </p:spTree>
    <p:extLst>
      <p:ext uri="{BB962C8B-B14F-4D97-AF65-F5344CB8AC3E}">
        <p14:creationId xmlns:p14="http://schemas.microsoft.com/office/powerpoint/2010/main" val="41755315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618 Eeg Stock Vector Illustration and Royalty Free Eeg Clipart">
            <a:extLst>
              <a:ext uri="{FF2B5EF4-FFF2-40B4-BE49-F238E27FC236}">
                <a16:creationId xmlns:a16="http://schemas.microsoft.com/office/drawing/2014/main" id="{704E3C69-B466-8CDF-F3A1-30B47BE7CF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87" t="20400" r="24157" b="11189"/>
          <a:stretch/>
        </p:blipFill>
        <p:spPr bwMode="auto">
          <a:xfrm>
            <a:off x="8523514" y="2849900"/>
            <a:ext cx="1066800" cy="132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8DA2156-7DF7-E1CC-0CA6-91160E614837}"/>
              </a:ext>
            </a:extLst>
          </p:cNvPr>
          <p:cNvSpPr/>
          <p:nvPr/>
        </p:nvSpPr>
        <p:spPr>
          <a:xfrm>
            <a:off x="3037114" y="1523999"/>
            <a:ext cx="2220686" cy="1828800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ysClr val="windowText" lastClr="000000"/>
                </a:solidFill>
              </a:rPr>
              <a:t>+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A243F7-A6C3-0C66-34AC-D5D6B9497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Toy example: Preference task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8947006-2070-6F1C-5A24-C9D1C45FA554}"/>
              </a:ext>
            </a:extLst>
          </p:cNvPr>
          <p:cNvGrpSpPr/>
          <p:nvPr/>
        </p:nvGrpSpPr>
        <p:grpSpPr>
          <a:xfrm>
            <a:off x="4767943" y="2598282"/>
            <a:ext cx="2220686" cy="1828800"/>
            <a:chOff x="5268686" y="3175225"/>
            <a:chExt cx="2220686" cy="1828800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EDD8082B-2785-EF22-B405-ED605C526AEE}"/>
                </a:ext>
              </a:extLst>
            </p:cNvPr>
            <p:cNvSpPr/>
            <p:nvPr/>
          </p:nvSpPr>
          <p:spPr>
            <a:xfrm>
              <a:off x="5268686" y="3175225"/>
              <a:ext cx="2220686" cy="1828800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ysClr val="windowText" lastClr="000000"/>
                </a:solidFill>
              </a:endParaRP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B2BA4109-EFD9-EA5C-8391-7601C4376C10}"/>
                </a:ext>
              </a:extLst>
            </p:cNvPr>
            <p:cNvGrpSpPr/>
            <p:nvPr/>
          </p:nvGrpSpPr>
          <p:grpSpPr>
            <a:xfrm>
              <a:off x="5464629" y="3632425"/>
              <a:ext cx="2024743" cy="914400"/>
              <a:chOff x="5464629" y="3632425"/>
              <a:chExt cx="2024743" cy="914400"/>
            </a:xfrm>
          </p:grpSpPr>
          <p:pic>
            <p:nvPicPr>
              <p:cNvPr id="9" name="Graphic 8" descr="Banana with solid fill">
                <a:extLst>
                  <a:ext uri="{FF2B5EF4-FFF2-40B4-BE49-F238E27FC236}">
                    <a16:creationId xmlns:a16="http://schemas.microsoft.com/office/drawing/2014/main" id="{67D2999E-A715-9D9B-7B74-2B6540C7B8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5464629" y="3632425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1" name="Graphic 10" descr="Apple with solid fill">
                <a:extLst>
                  <a:ext uri="{FF2B5EF4-FFF2-40B4-BE49-F238E27FC236}">
                    <a16:creationId xmlns:a16="http://schemas.microsoft.com/office/drawing/2014/main" id="{CDF0457F-2F5A-9339-26DF-D4B2647DD4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6574972" y="3632425"/>
                <a:ext cx="914400" cy="914400"/>
              </a:xfrm>
              <a:prstGeom prst="rect">
                <a:avLst/>
              </a:prstGeom>
            </p:spPr>
          </p:pic>
        </p:grp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58EA48E-408B-CFBE-2B78-C72D50E8095B}"/>
              </a:ext>
            </a:extLst>
          </p:cNvPr>
          <p:cNvGrpSpPr/>
          <p:nvPr/>
        </p:nvGrpSpPr>
        <p:grpSpPr>
          <a:xfrm>
            <a:off x="6302828" y="4005552"/>
            <a:ext cx="2220686" cy="1828800"/>
            <a:chOff x="6803571" y="4582495"/>
            <a:chExt cx="2220686" cy="1828800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2E9088AD-1537-419A-0B96-AF5E5E77F2AC}"/>
                </a:ext>
              </a:extLst>
            </p:cNvPr>
            <p:cNvGrpSpPr/>
            <p:nvPr/>
          </p:nvGrpSpPr>
          <p:grpSpPr>
            <a:xfrm>
              <a:off x="6803571" y="4582495"/>
              <a:ext cx="2220686" cy="1828800"/>
              <a:chOff x="5268686" y="3175225"/>
              <a:chExt cx="2220686" cy="1828800"/>
            </a:xfrm>
          </p:grpSpPr>
          <p:sp>
            <p:nvSpPr>
              <p:cNvPr id="18" name="Rounded Rectangle 17">
                <a:extLst>
                  <a:ext uri="{FF2B5EF4-FFF2-40B4-BE49-F238E27FC236}">
                    <a16:creationId xmlns:a16="http://schemas.microsoft.com/office/drawing/2014/main" id="{1C599E36-4107-1844-7355-41C631034BD9}"/>
                  </a:ext>
                </a:extLst>
              </p:cNvPr>
              <p:cNvSpPr/>
              <p:nvPr/>
            </p:nvSpPr>
            <p:spPr>
              <a:xfrm>
                <a:off x="5268686" y="3175225"/>
                <a:ext cx="2220686" cy="1828800"/>
              </a:xfrm>
              <a:prstGeom prst="roundRect">
                <a:avLst/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 dirty="0">
                  <a:solidFill>
                    <a:sysClr val="windowText" lastClr="000000"/>
                  </a:solidFill>
                </a:endParaRPr>
              </a:p>
            </p:txBody>
          </p:sp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042492A1-1F59-BB3A-C50E-063BA38A415A}"/>
                  </a:ext>
                </a:extLst>
              </p:cNvPr>
              <p:cNvGrpSpPr/>
              <p:nvPr/>
            </p:nvGrpSpPr>
            <p:grpSpPr>
              <a:xfrm>
                <a:off x="5464629" y="3632425"/>
                <a:ext cx="2024743" cy="914400"/>
                <a:chOff x="5464629" y="3632425"/>
                <a:chExt cx="2024743" cy="914400"/>
              </a:xfrm>
            </p:grpSpPr>
            <p:pic>
              <p:nvPicPr>
                <p:cNvPr id="20" name="Graphic 19" descr="Banana with solid fill">
                  <a:extLst>
                    <a:ext uri="{FF2B5EF4-FFF2-40B4-BE49-F238E27FC236}">
                      <a16:creationId xmlns:a16="http://schemas.microsoft.com/office/drawing/2014/main" id="{74A172CF-ABAA-46A7-A5AC-ED2E727685C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464629" y="3632425"/>
                  <a:ext cx="914400" cy="914400"/>
                </a:xfrm>
                <a:prstGeom prst="rect">
                  <a:avLst/>
                </a:prstGeom>
              </p:spPr>
            </p:pic>
            <p:pic>
              <p:nvPicPr>
                <p:cNvPr id="21" name="Graphic 20" descr="Apple with solid fill">
                  <a:extLst>
                    <a:ext uri="{FF2B5EF4-FFF2-40B4-BE49-F238E27FC236}">
                      <a16:creationId xmlns:a16="http://schemas.microsoft.com/office/drawing/2014/main" id="{E9B691F9-2BB6-4C1E-5E90-91C0AE904D1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574972" y="3632425"/>
                  <a:ext cx="914400" cy="914400"/>
                </a:xfrm>
                <a:prstGeom prst="rect">
                  <a:avLst/>
                </a:prstGeom>
              </p:spPr>
            </p:pic>
          </p:grpSp>
        </p:grp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3B97D27-3FAB-308C-5306-C4F9258A2073}"/>
                </a:ext>
              </a:extLst>
            </p:cNvPr>
            <p:cNvSpPr/>
            <p:nvPr/>
          </p:nvSpPr>
          <p:spPr>
            <a:xfrm>
              <a:off x="7032172" y="5004025"/>
              <a:ext cx="936171" cy="97223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49154BE-CA25-8F1E-7FFF-5A2B23D736C6}"/>
              </a:ext>
            </a:extLst>
          </p:cNvPr>
          <p:cNvCxnSpPr>
            <a:cxnSpLocks/>
            <a:stCxn id="6146" idx="1"/>
            <a:endCxn id="4" idx="3"/>
          </p:cNvCxnSpPr>
          <p:nvPr/>
        </p:nvCxnSpPr>
        <p:spPr>
          <a:xfrm flipH="1">
            <a:off x="6988629" y="3512682"/>
            <a:ext cx="153488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91DEE5DA-D552-C766-2839-207804194F6C}"/>
              </a:ext>
            </a:extLst>
          </p:cNvPr>
          <p:cNvSpPr txBox="1"/>
          <p:nvPr/>
        </p:nvSpPr>
        <p:spPr>
          <a:xfrm>
            <a:off x="-17295" y="4427082"/>
            <a:ext cx="2613216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N = 10</a:t>
            </a:r>
          </a:p>
          <a:p>
            <a:pPr algn="ctr"/>
            <a:r>
              <a:rPr lang="en-US" sz="3200" dirty="0"/>
              <a:t>100 trials each</a:t>
            </a:r>
          </a:p>
          <a:p>
            <a:pPr algn="ctr"/>
            <a:endParaRPr lang="en-US" sz="3200" dirty="0"/>
          </a:p>
          <a:p>
            <a:pPr algn="ctr"/>
            <a:r>
              <a:rPr lang="en-US" sz="3200" b="1" u="sng" dirty="0"/>
              <a:t>5 PD, 5 HC</a:t>
            </a:r>
          </a:p>
        </p:txBody>
      </p:sp>
    </p:spTree>
    <p:extLst>
      <p:ext uri="{BB962C8B-B14F-4D97-AF65-F5344CB8AC3E}">
        <p14:creationId xmlns:p14="http://schemas.microsoft.com/office/powerpoint/2010/main" val="14330312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696563-46AE-8BDC-C74C-F858FE6D88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example</a:t>
            </a:r>
          </a:p>
        </p:txBody>
      </p:sp>
      <p:pic>
        <p:nvPicPr>
          <p:cNvPr id="5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CBAD4600-9C04-8F73-F815-B8469827A8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0034"/>
          <a:stretch/>
        </p:blipFill>
        <p:spPr>
          <a:xfrm>
            <a:off x="3987800" y="1690688"/>
            <a:ext cx="4216400" cy="268503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060C3C5-97EF-8EB5-9F85-946AE1B260A1}"/>
              </a:ext>
            </a:extLst>
          </p:cNvPr>
          <p:cNvSpPr txBox="1"/>
          <p:nvPr/>
        </p:nvSpPr>
        <p:spPr>
          <a:xfrm>
            <a:off x="729343" y="4713514"/>
            <a:ext cx="1062445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Toy data set: </a:t>
            </a:r>
          </a:p>
          <a:p>
            <a:pPr marL="285750" indent="-285750">
              <a:buFontTx/>
              <a:buChar char="-"/>
            </a:pPr>
            <a:r>
              <a:rPr lang="en-US" dirty="0"/>
              <a:t>rt:               trial by trial reaction time (in seconds)</a:t>
            </a:r>
          </a:p>
          <a:p>
            <a:pPr marL="285750" indent="-285750">
              <a:buFontTx/>
              <a:buChar char="-"/>
            </a:pPr>
            <a:r>
              <a:rPr lang="en-US" dirty="0"/>
              <a:t>response:  trial by trial choice (1 = right option, 0 = left option)</a:t>
            </a:r>
          </a:p>
          <a:p>
            <a:pPr marL="285750" indent="-285750">
              <a:buFontTx/>
              <a:buChar char="-"/>
            </a:pPr>
            <a:r>
              <a:rPr lang="en-US" dirty="0" err="1"/>
              <a:t>subj_idx</a:t>
            </a:r>
            <a:r>
              <a:rPr lang="en-US" dirty="0"/>
              <a:t>:   subject number (0-9)</a:t>
            </a:r>
          </a:p>
          <a:p>
            <a:pPr marL="285750" indent="-285750">
              <a:buFontTx/>
              <a:buChar char="-"/>
            </a:pPr>
            <a:r>
              <a:rPr lang="en-US" dirty="0"/>
              <a:t>condition: Parkinson’s (PD) or Healthy Control (HC)</a:t>
            </a:r>
          </a:p>
          <a:p>
            <a:pPr marL="285750" indent="-285750">
              <a:buFontTx/>
              <a:buChar char="-"/>
            </a:pPr>
            <a:r>
              <a:rPr lang="en-US" dirty="0" err="1"/>
              <a:t>eeg_z</a:t>
            </a:r>
            <a:r>
              <a:rPr lang="en-US" dirty="0"/>
              <a:t>:        standardized summary </a:t>
            </a:r>
            <a:r>
              <a:rPr lang="en-US" dirty="0" err="1"/>
              <a:t>eeg</a:t>
            </a:r>
            <a:r>
              <a:rPr lang="en-US" dirty="0"/>
              <a:t> signal on that trial</a:t>
            </a:r>
          </a:p>
        </p:txBody>
      </p:sp>
    </p:spTree>
    <p:extLst>
      <p:ext uri="{BB962C8B-B14F-4D97-AF65-F5344CB8AC3E}">
        <p14:creationId xmlns:p14="http://schemas.microsoft.com/office/powerpoint/2010/main" val="28411867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C973AE-E4E6-CAB8-D261-C0BA17F158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environment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627D4C-7193-E457-BE7B-0CBCE69741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Char char="-"/>
            </a:pPr>
            <a:r>
              <a:rPr lang="en-US" dirty="0"/>
              <a:t>Analysis done using Python</a:t>
            </a:r>
          </a:p>
          <a:p>
            <a:pPr>
              <a:buFontTx/>
              <a:buChar char="-"/>
            </a:pPr>
            <a:r>
              <a:rPr lang="en-US" dirty="0"/>
              <a:t>Data manipulation done with </a:t>
            </a:r>
            <a:r>
              <a:rPr lang="en-US" i="1" dirty="0"/>
              <a:t>pandas</a:t>
            </a:r>
          </a:p>
          <a:p>
            <a:pPr>
              <a:buFontTx/>
              <a:buChar char="-"/>
            </a:pPr>
            <a:r>
              <a:rPr lang="en-US" dirty="0"/>
              <a:t>Visualization done with </a:t>
            </a:r>
            <a:r>
              <a:rPr lang="en-US" i="1" dirty="0"/>
              <a:t>matplotlib</a:t>
            </a:r>
          </a:p>
          <a:p>
            <a:pPr>
              <a:buFontTx/>
              <a:buChar char="-"/>
            </a:pPr>
            <a:endParaRPr lang="en-US" i="1" dirty="0"/>
          </a:p>
          <a:p>
            <a:pPr>
              <a:buFontTx/>
              <a:buChar char="-"/>
            </a:pPr>
            <a:r>
              <a:rPr lang="en-US" dirty="0"/>
              <a:t>Note:</a:t>
            </a:r>
          </a:p>
          <a:p>
            <a:pPr lvl="1">
              <a:buFontTx/>
              <a:buChar char="-"/>
            </a:pPr>
            <a:r>
              <a:rPr lang="en-US" dirty="0"/>
              <a:t>A whole course could be taught on data analysis and Python</a:t>
            </a:r>
          </a:p>
          <a:p>
            <a:pPr lvl="1">
              <a:buFontTx/>
              <a:buChar char="-"/>
            </a:pPr>
            <a:r>
              <a:rPr lang="en-US" dirty="0"/>
              <a:t>I will include code snippets throughout, but the goal is not to understand the syntax, but just to follow the steps that I’m doing. The rest can come later.</a:t>
            </a:r>
          </a:p>
          <a:p>
            <a:pPr lvl="1">
              <a:buFontTx/>
              <a:buChar char="-"/>
            </a:pPr>
            <a:r>
              <a:rPr lang="en-US" dirty="0"/>
              <a:t>If you get lost, ask questions!</a:t>
            </a:r>
          </a:p>
        </p:txBody>
      </p:sp>
      <p:pic>
        <p:nvPicPr>
          <p:cNvPr id="7" name="Picture 6" descr="A picture containing logo&#10;&#10;Description automatically generated">
            <a:extLst>
              <a:ext uri="{FF2B5EF4-FFF2-40B4-BE49-F238E27FC236}">
                <a16:creationId xmlns:a16="http://schemas.microsoft.com/office/drawing/2014/main" id="{803331B3-5026-532A-4F28-8C3EDFA689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9358" y="2042999"/>
            <a:ext cx="1854200" cy="6731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4E73971-5622-EAE3-C3CD-DCAE21DD82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3971" y="2716099"/>
            <a:ext cx="2928257" cy="702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1274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1D4DBA-2E09-80E5-5A87-8D9D325A2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790B7E-4334-C93C-4E54-4A4837550A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arenR"/>
            </a:pPr>
            <a:r>
              <a:rPr lang="en-US" dirty="0"/>
              <a:t>Gain an understanding of what a DDM is and why you need one</a:t>
            </a:r>
          </a:p>
          <a:p>
            <a:pPr marL="514350" indent="-514350">
              <a:buAutoNum type="arabicParenR"/>
            </a:pPr>
            <a:r>
              <a:rPr lang="en-US" dirty="0"/>
              <a:t>Have some idea about how one of the ways you would go about fitting and interpreting DDM parameters</a:t>
            </a:r>
          </a:p>
          <a:p>
            <a:pPr marL="514350" indent="-514350">
              <a:buAutoNum type="arabicParenR"/>
            </a:pPr>
            <a:r>
              <a:rPr lang="en-US" dirty="0"/>
              <a:t>Have fun </a:t>
            </a:r>
            <a:r>
              <a:rPr lang="en-US" dirty="0">
                <a:sym typeface="Wingdings" pitchFamily="2" charset="2"/>
              </a:rPr>
              <a:t>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10269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9A739A-6227-C141-4AE7-42426F3A4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HDDMs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5FAA4F-F3A5-7E6D-0D02-BB7E187837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157857" cy="4667250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en-US" dirty="0"/>
              <a:t>Three types of HDDM, of increasing complexity: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Basic HDDM (very fast; minutes-hours)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Conditional HDDM (still fast, but slower than HDDM, hours-days)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err="1"/>
              <a:t>HDDMRegressor</a:t>
            </a:r>
            <a:r>
              <a:rPr lang="en-US" dirty="0"/>
              <a:t> (slow, but informative for W.S. designs, hours-days+)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16459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3428DA-7972-4304-B6CD-92536E9C7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Import HDDM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5384070D-4BBB-D8B2-499E-9C88A8FDDD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71421" y="2102898"/>
            <a:ext cx="2784423" cy="701262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9DDA5A7-5254-9612-145F-0A813DA0C823}"/>
              </a:ext>
            </a:extLst>
          </p:cNvPr>
          <p:cNvSpPr txBox="1"/>
          <p:nvPr/>
        </p:nvSpPr>
        <p:spPr>
          <a:xfrm>
            <a:off x="800640" y="3875204"/>
            <a:ext cx="1059072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To install HDDM, you have can use </a:t>
            </a:r>
            <a:r>
              <a:rPr lang="en-US" sz="2400" b="1" u="sng" dirty="0"/>
              <a:t>pip</a:t>
            </a:r>
            <a:r>
              <a:rPr lang="en-US" sz="2400" dirty="0"/>
              <a:t> or </a:t>
            </a:r>
            <a:r>
              <a:rPr lang="en-US" sz="2400" b="1" u="sng" dirty="0"/>
              <a:t>anaconda</a:t>
            </a:r>
            <a:r>
              <a:rPr lang="en-US" sz="2400" dirty="0"/>
              <a:t>, but it’s a little temperamental. 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/>
              <a:t>Follow these steps for best results:</a:t>
            </a:r>
          </a:p>
          <a:p>
            <a:endParaRPr lang="en-US" sz="2400" dirty="0"/>
          </a:p>
          <a:p>
            <a:pPr algn="ctr"/>
            <a:r>
              <a:rPr lang="en-US" sz="2400" dirty="0">
                <a:hlinkClick r:id="rId3"/>
              </a:rPr>
              <a:t>https://huchuanpeng.com/post/2019-04-29-how-to-install-and-use-hddm/</a:t>
            </a:r>
            <a:r>
              <a:rPr lang="en-US" sz="2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045843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08B02-9CF1-2F81-AC13-06597BB74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2: Fit basic HDDM</a:t>
            </a:r>
          </a:p>
        </p:txBody>
      </p:sp>
      <p:pic>
        <p:nvPicPr>
          <p:cNvPr id="5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9B219F37-3F7A-670C-9B4B-D84B7F4045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1000" y="1872465"/>
            <a:ext cx="7772400" cy="182096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36F4DFC-CD93-02A3-F827-7A4A23D8ECEB}"/>
              </a:ext>
            </a:extLst>
          </p:cNvPr>
          <p:cNvSpPr txBox="1"/>
          <p:nvPr/>
        </p:nvSpPr>
        <p:spPr>
          <a:xfrm>
            <a:off x="2851651" y="4092918"/>
            <a:ext cx="607506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This will fit a model that estimates:</a:t>
            </a:r>
          </a:p>
          <a:p>
            <a:pPr algn="ctr"/>
            <a:endParaRPr lang="en-US" sz="2400" dirty="0"/>
          </a:p>
          <a:p>
            <a:pPr marL="342900" indent="-342900">
              <a:buFontTx/>
              <a:buChar char="-"/>
            </a:pPr>
            <a:r>
              <a:rPr lang="en-US" sz="2400" dirty="0"/>
              <a:t>Overall parameter posteriors for the sample </a:t>
            </a:r>
          </a:p>
          <a:p>
            <a:pPr marL="342900" indent="-342900">
              <a:buFontTx/>
              <a:buChar char="-"/>
            </a:pPr>
            <a:r>
              <a:rPr lang="en-US" sz="2400" dirty="0"/>
              <a:t>Subject-specific parameter </a:t>
            </a:r>
            <a:r>
              <a:rPr lang="en-US" sz="2400" dirty="0" err="1"/>
              <a:t>posterios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9289266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08B02-9CF1-2F81-AC13-06597BB74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2: Fit basic HDDM</a:t>
            </a:r>
          </a:p>
        </p:txBody>
      </p:sp>
      <p:pic>
        <p:nvPicPr>
          <p:cNvPr id="5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9B219F37-3F7A-670C-9B4B-D84B7F4045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1000" y="1872465"/>
            <a:ext cx="7772400" cy="182096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0F0349E-D7C6-72ED-5A05-CE46EA4F386F}"/>
              </a:ext>
            </a:extLst>
          </p:cNvPr>
          <p:cNvSpPr/>
          <p:nvPr/>
        </p:nvSpPr>
        <p:spPr>
          <a:xfrm>
            <a:off x="1651000" y="1970314"/>
            <a:ext cx="4085771" cy="59871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0F20F71-8C52-E4EE-ADD4-2F158D0BD156}"/>
              </a:ext>
            </a:extLst>
          </p:cNvPr>
          <p:cNvSpPr txBox="1"/>
          <p:nvPr/>
        </p:nvSpPr>
        <p:spPr>
          <a:xfrm>
            <a:off x="5889181" y="2085005"/>
            <a:ext cx="2431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Loads data from csv file</a:t>
            </a:r>
          </a:p>
        </p:txBody>
      </p:sp>
    </p:spTree>
    <p:extLst>
      <p:ext uri="{BB962C8B-B14F-4D97-AF65-F5344CB8AC3E}">
        <p14:creationId xmlns:p14="http://schemas.microsoft.com/office/powerpoint/2010/main" val="14722170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08B02-9CF1-2F81-AC13-06597BB74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2: Fit basic HDDM</a:t>
            </a:r>
          </a:p>
        </p:txBody>
      </p:sp>
      <p:pic>
        <p:nvPicPr>
          <p:cNvPr id="5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9B219F37-3F7A-670C-9B4B-D84B7F4045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1000" y="1872465"/>
            <a:ext cx="7772400" cy="182096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0F0349E-D7C6-72ED-5A05-CE46EA4F386F}"/>
              </a:ext>
            </a:extLst>
          </p:cNvPr>
          <p:cNvSpPr/>
          <p:nvPr/>
        </p:nvSpPr>
        <p:spPr>
          <a:xfrm>
            <a:off x="1651000" y="2841171"/>
            <a:ext cx="2865341" cy="21188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0F20F71-8C52-E4EE-ADD4-2F158D0BD156}"/>
              </a:ext>
            </a:extLst>
          </p:cNvPr>
          <p:cNvSpPr txBox="1"/>
          <p:nvPr/>
        </p:nvSpPr>
        <p:spPr>
          <a:xfrm>
            <a:off x="4516341" y="2723466"/>
            <a:ext cx="3647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Initializes, but does not fit, the DDM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6F7D4D-65CE-F616-C90B-40A4E778CB6E}"/>
              </a:ext>
            </a:extLst>
          </p:cNvPr>
          <p:cNvSpPr txBox="1"/>
          <p:nvPr/>
        </p:nvSpPr>
        <p:spPr>
          <a:xfrm>
            <a:off x="2877954" y="3923469"/>
            <a:ext cx="591604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Note: </a:t>
            </a:r>
          </a:p>
          <a:p>
            <a:r>
              <a:rPr lang="en-US" dirty="0"/>
              <a:t>Data must at least have the following columns to fit an HDDM</a:t>
            </a:r>
          </a:p>
          <a:p>
            <a:pPr marL="285750" indent="-285750">
              <a:buFontTx/>
              <a:buChar char="-"/>
            </a:pPr>
            <a:r>
              <a:rPr lang="en-US" dirty="0"/>
              <a:t>rt (lower case, in seconds)</a:t>
            </a:r>
          </a:p>
          <a:p>
            <a:pPr marL="285750" indent="-285750">
              <a:buFontTx/>
              <a:buChar char="-"/>
            </a:pPr>
            <a:r>
              <a:rPr lang="en-US" dirty="0"/>
              <a:t>response (lower case, 0 or 1)</a:t>
            </a:r>
          </a:p>
          <a:p>
            <a:pPr marL="285750" indent="-285750">
              <a:buFontTx/>
              <a:buChar char="-"/>
            </a:pPr>
            <a:r>
              <a:rPr lang="en-US" dirty="0" err="1"/>
              <a:t>subj_idx</a:t>
            </a:r>
            <a:r>
              <a:rPr lang="en-US" dirty="0"/>
              <a:t> (lower case, can be anything)</a:t>
            </a:r>
          </a:p>
        </p:txBody>
      </p:sp>
    </p:spTree>
    <p:extLst>
      <p:ext uri="{BB962C8B-B14F-4D97-AF65-F5344CB8AC3E}">
        <p14:creationId xmlns:p14="http://schemas.microsoft.com/office/powerpoint/2010/main" val="6444384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08B02-9CF1-2F81-AC13-06597BB74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2: Fit basic HDDM</a:t>
            </a:r>
          </a:p>
        </p:txBody>
      </p:sp>
      <p:pic>
        <p:nvPicPr>
          <p:cNvPr id="5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9B219F37-3F7A-670C-9B4B-D84B7F4045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1000" y="1872465"/>
            <a:ext cx="7772400" cy="182096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0F0349E-D7C6-72ED-5A05-CE46EA4F386F}"/>
              </a:ext>
            </a:extLst>
          </p:cNvPr>
          <p:cNvSpPr/>
          <p:nvPr/>
        </p:nvSpPr>
        <p:spPr>
          <a:xfrm>
            <a:off x="1651000" y="3014219"/>
            <a:ext cx="3350370" cy="21188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0F20F71-8C52-E4EE-ADD4-2F158D0BD156}"/>
              </a:ext>
            </a:extLst>
          </p:cNvPr>
          <p:cNvSpPr txBox="1"/>
          <p:nvPr/>
        </p:nvSpPr>
        <p:spPr>
          <a:xfrm>
            <a:off x="5001370" y="2935493"/>
            <a:ext cx="43550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</a:rPr>
              <a:t>Finds starting values for the optimization process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7391FB-FCC6-E28B-36B5-881B7F1866F3}"/>
              </a:ext>
            </a:extLst>
          </p:cNvPr>
          <p:cNvSpPr txBox="1"/>
          <p:nvPr/>
        </p:nvSpPr>
        <p:spPr>
          <a:xfrm>
            <a:off x="3059021" y="4046469"/>
            <a:ext cx="4956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Not strictly necessary, but can improve estimates </a:t>
            </a:r>
          </a:p>
        </p:txBody>
      </p:sp>
    </p:spTree>
    <p:extLst>
      <p:ext uri="{BB962C8B-B14F-4D97-AF65-F5344CB8AC3E}">
        <p14:creationId xmlns:p14="http://schemas.microsoft.com/office/powerpoint/2010/main" val="17109656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08B02-9CF1-2F81-AC13-06597BB74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2: Fit basic HDDM</a:t>
            </a:r>
          </a:p>
        </p:txBody>
      </p:sp>
      <p:pic>
        <p:nvPicPr>
          <p:cNvPr id="5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9B219F37-3F7A-670C-9B4B-D84B7F4045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1000" y="1872465"/>
            <a:ext cx="7772400" cy="182096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0F0349E-D7C6-72ED-5A05-CE46EA4F386F}"/>
              </a:ext>
            </a:extLst>
          </p:cNvPr>
          <p:cNvSpPr/>
          <p:nvPr/>
        </p:nvSpPr>
        <p:spPr>
          <a:xfrm>
            <a:off x="1651000" y="3217119"/>
            <a:ext cx="7570002" cy="21188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0F20F71-8C52-E4EE-ADD4-2F158D0BD156}"/>
              </a:ext>
            </a:extLst>
          </p:cNvPr>
          <p:cNvSpPr txBox="1"/>
          <p:nvPr/>
        </p:nvSpPr>
        <p:spPr>
          <a:xfrm>
            <a:off x="2992216" y="3850898"/>
            <a:ext cx="50899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F0000"/>
                </a:solidFill>
              </a:rPr>
              <a:t>“Samples” from the posterior</a:t>
            </a:r>
            <a:br>
              <a:rPr lang="en-US" sz="1600" b="1" dirty="0">
                <a:solidFill>
                  <a:srgbClr val="FF0000"/>
                </a:solidFill>
              </a:rPr>
            </a:br>
            <a:r>
              <a:rPr lang="en-US" sz="1600" b="1" dirty="0">
                <a:solidFill>
                  <a:srgbClr val="FF0000"/>
                </a:solidFill>
              </a:rPr>
              <a:t>(</a:t>
            </a:r>
            <a:r>
              <a:rPr lang="en-US" sz="1600" b="1" i="1" dirty="0" err="1">
                <a:solidFill>
                  <a:srgbClr val="FF0000"/>
                </a:solidFill>
              </a:rPr>
              <a:t>dbname</a:t>
            </a:r>
            <a:r>
              <a:rPr lang="en-US" sz="1600" b="1" dirty="0">
                <a:solidFill>
                  <a:srgbClr val="FF0000"/>
                </a:solidFill>
              </a:rPr>
              <a:t> and </a:t>
            </a:r>
            <a:r>
              <a:rPr lang="en-US" sz="1600" b="1" i="1" dirty="0" err="1">
                <a:solidFill>
                  <a:srgbClr val="FF0000"/>
                </a:solidFill>
              </a:rPr>
              <a:t>db</a:t>
            </a:r>
            <a:r>
              <a:rPr lang="en-US" sz="1600" b="1" i="1" dirty="0">
                <a:solidFill>
                  <a:srgbClr val="FF0000"/>
                </a:solidFill>
              </a:rPr>
              <a:t> </a:t>
            </a:r>
            <a:r>
              <a:rPr lang="en-US" sz="1600" b="1" dirty="0">
                <a:solidFill>
                  <a:srgbClr val="FF0000"/>
                </a:solidFill>
              </a:rPr>
              <a:t>save these samples to a file for later use)</a:t>
            </a:r>
            <a:endParaRPr lang="en-US" sz="1600" b="1" i="1" dirty="0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7F4EEB-656D-147C-80C6-6B621987CA18}"/>
              </a:ext>
            </a:extLst>
          </p:cNvPr>
          <p:cNvSpPr txBox="1"/>
          <p:nvPr/>
        </p:nvSpPr>
        <p:spPr>
          <a:xfrm>
            <a:off x="1028946" y="4668749"/>
            <a:ext cx="9016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requires a bit of background in Bayesian stats. Again, just try to get the idea, not the math</a:t>
            </a:r>
          </a:p>
        </p:txBody>
      </p:sp>
    </p:spTree>
    <p:extLst>
      <p:ext uri="{BB962C8B-B14F-4D97-AF65-F5344CB8AC3E}">
        <p14:creationId xmlns:p14="http://schemas.microsoft.com/office/powerpoint/2010/main" val="27807563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E0DCB1-3B1C-975A-0D15-54EBFD727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digression about MCMC sampling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A62604-3323-05BA-59FB-73F8571A05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Char char="-"/>
            </a:pPr>
            <a:r>
              <a:rPr lang="en-US" dirty="0"/>
              <a:t>“Walk around” the parameter space and look for parameters that fit best </a:t>
            </a:r>
          </a:p>
          <a:p>
            <a:pPr>
              <a:buFontTx/>
              <a:buChar char="-"/>
            </a:pPr>
            <a:r>
              <a:rPr lang="en-US" dirty="0"/>
              <a:t>Process of trial-and-error that converges, eventually, on the correct parameters </a:t>
            </a:r>
          </a:p>
          <a:p>
            <a:pPr>
              <a:buFontTx/>
              <a:buChar char="-"/>
            </a:pPr>
            <a:r>
              <a:rPr lang="en-US" dirty="0"/>
              <a:t>It’s a numbers game!</a:t>
            </a:r>
          </a:p>
          <a:p>
            <a:pPr lvl="1">
              <a:buFontTx/>
              <a:buChar char="-"/>
            </a:pPr>
            <a:r>
              <a:rPr lang="en-US" dirty="0"/>
              <a:t>The first few guesses will be bad, so we discard those as “burn-in”</a:t>
            </a:r>
          </a:p>
          <a:p>
            <a:pPr lvl="1">
              <a:buFontTx/>
              <a:buChar char="-"/>
            </a:pPr>
            <a:r>
              <a:rPr lang="en-US" dirty="0"/>
              <a:t>We keep that last guesses and try to have enough of them to draw meaningful conclusions</a:t>
            </a:r>
          </a:p>
          <a:p>
            <a:pPr lvl="1">
              <a:buFontTx/>
              <a:buChar char="-"/>
            </a:pPr>
            <a:r>
              <a:rPr lang="en-US" dirty="0"/>
              <a:t>More is better, but takes more time. </a:t>
            </a:r>
          </a:p>
        </p:txBody>
      </p:sp>
    </p:spTree>
    <p:extLst>
      <p:ext uri="{BB962C8B-B14F-4D97-AF65-F5344CB8AC3E}">
        <p14:creationId xmlns:p14="http://schemas.microsoft.com/office/powerpoint/2010/main" val="138393070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515EA-1B23-7F19-253E-87914EA605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digression about MCMC sampling</a:t>
            </a:r>
          </a:p>
        </p:txBody>
      </p:sp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606ECDF2-CBAA-5DAB-D5E9-95EF12099D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8699" y="2247920"/>
            <a:ext cx="5195103" cy="3463402"/>
          </a:xfrm>
          <a:prstGeom prst="rect">
            <a:avLst/>
          </a:prstGeom>
        </p:spPr>
      </p:pic>
      <p:pic>
        <p:nvPicPr>
          <p:cNvPr id="7" name="Picture 6" descr="Chart, histogram&#10;&#10;Description automatically generated">
            <a:extLst>
              <a:ext uri="{FF2B5EF4-FFF2-40B4-BE49-F238E27FC236}">
                <a16:creationId xmlns:a16="http://schemas.microsoft.com/office/drawing/2014/main" id="{CB11C055-09A2-5B56-1C68-96AD2A2F7B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7" y="2247920"/>
            <a:ext cx="5200200" cy="34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48106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515EA-1B23-7F19-253E-87914EA605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digression about MCMC sampling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6ECDF2-CBAA-5DAB-D5E9-95EF12099DE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158699" y="2289090"/>
            <a:ext cx="5195103" cy="33810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B11C055-09A2-5B56-1C68-96AD2A2F7B0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38197" y="2289130"/>
            <a:ext cx="5200200" cy="338437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50A4092-EFBB-CC07-F9E7-A7EE9E8CC07C}"/>
              </a:ext>
            </a:extLst>
          </p:cNvPr>
          <p:cNvSpPr txBox="1"/>
          <p:nvPr/>
        </p:nvSpPr>
        <p:spPr>
          <a:xfrm>
            <a:off x="2257062" y="5485486"/>
            <a:ext cx="29964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discard the starting values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0BDE40-E81A-6302-FDB9-0673E7E2FE03}"/>
              </a:ext>
            </a:extLst>
          </p:cNvPr>
          <p:cNvSpPr txBox="1"/>
          <p:nvPr/>
        </p:nvSpPr>
        <p:spPr>
          <a:xfrm>
            <a:off x="7457262" y="5485486"/>
            <a:ext cx="3199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distribution is our </a:t>
            </a:r>
            <a:r>
              <a:rPr lang="en-US" b="1" dirty="0"/>
              <a:t>posterior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38935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749C4-0D36-1D33-A67F-A2ECFEB09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 the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7FC4A0-02E5-BEEE-B965-13723DD3CB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Char char="-"/>
            </a:pPr>
            <a:r>
              <a:rPr lang="en-US" dirty="0"/>
              <a:t>Understand the deep mechanics of drift diffusion modeling</a:t>
            </a:r>
          </a:p>
          <a:p>
            <a:pPr>
              <a:buFontTx/>
              <a:buChar char="-"/>
            </a:pPr>
            <a:r>
              <a:rPr lang="en-US" dirty="0"/>
              <a:t>Clearly grasp concepts of Bayesian statistics and analysis</a:t>
            </a:r>
          </a:p>
          <a:p>
            <a:pPr>
              <a:buFontTx/>
              <a:buChar char="-"/>
            </a:pPr>
            <a:r>
              <a:rPr lang="en-US" dirty="0"/>
              <a:t>Code like a Python pro</a:t>
            </a:r>
          </a:p>
          <a:p>
            <a:pPr>
              <a:buFontTx/>
              <a:buChar char="-"/>
            </a:pPr>
            <a:r>
              <a:rPr lang="en-US" dirty="0"/>
              <a:t>Understanding </a:t>
            </a:r>
            <a:r>
              <a:rPr lang="en-US" i="1" dirty="0"/>
              <a:t>everything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175201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08B02-9CF1-2F81-AC13-06597BB74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2: Fit basic HDDM</a:t>
            </a:r>
          </a:p>
        </p:txBody>
      </p:sp>
      <p:pic>
        <p:nvPicPr>
          <p:cNvPr id="5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9B219F37-3F7A-670C-9B4B-D84B7F4045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1000" y="1872465"/>
            <a:ext cx="7772400" cy="182096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0F0349E-D7C6-72ED-5A05-CE46EA4F386F}"/>
              </a:ext>
            </a:extLst>
          </p:cNvPr>
          <p:cNvSpPr/>
          <p:nvPr/>
        </p:nvSpPr>
        <p:spPr>
          <a:xfrm>
            <a:off x="1651000" y="3217119"/>
            <a:ext cx="7570002" cy="21188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0F20F71-8C52-E4EE-ADD4-2F158D0BD156}"/>
              </a:ext>
            </a:extLst>
          </p:cNvPr>
          <p:cNvSpPr txBox="1"/>
          <p:nvPr/>
        </p:nvSpPr>
        <p:spPr>
          <a:xfrm>
            <a:off x="2992216" y="3850898"/>
            <a:ext cx="50899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F0000"/>
                </a:solidFill>
              </a:rPr>
              <a:t>“Samples” from the posterior</a:t>
            </a:r>
            <a:br>
              <a:rPr lang="en-US" sz="1600" b="1" dirty="0">
                <a:solidFill>
                  <a:srgbClr val="FF0000"/>
                </a:solidFill>
              </a:rPr>
            </a:br>
            <a:r>
              <a:rPr lang="en-US" sz="1600" b="1" dirty="0">
                <a:solidFill>
                  <a:srgbClr val="FF0000"/>
                </a:solidFill>
              </a:rPr>
              <a:t>(</a:t>
            </a:r>
            <a:r>
              <a:rPr lang="en-US" sz="1600" b="1" i="1" dirty="0" err="1">
                <a:solidFill>
                  <a:srgbClr val="FF0000"/>
                </a:solidFill>
              </a:rPr>
              <a:t>dbname</a:t>
            </a:r>
            <a:r>
              <a:rPr lang="en-US" sz="1600" b="1" dirty="0">
                <a:solidFill>
                  <a:srgbClr val="FF0000"/>
                </a:solidFill>
              </a:rPr>
              <a:t> and </a:t>
            </a:r>
            <a:r>
              <a:rPr lang="en-US" sz="1600" b="1" i="1" dirty="0" err="1">
                <a:solidFill>
                  <a:srgbClr val="FF0000"/>
                </a:solidFill>
              </a:rPr>
              <a:t>db</a:t>
            </a:r>
            <a:r>
              <a:rPr lang="en-US" sz="1600" b="1" i="1" dirty="0">
                <a:solidFill>
                  <a:srgbClr val="FF0000"/>
                </a:solidFill>
              </a:rPr>
              <a:t> </a:t>
            </a:r>
            <a:r>
              <a:rPr lang="en-US" sz="1600" b="1" dirty="0">
                <a:solidFill>
                  <a:srgbClr val="FF0000"/>
                </a:solidFill>
              </a:rPr>
              <a:t>save these samples to a file for later use)</a:t>
            </a:r>
            <a:endParaRPr lang="en-US" sz="1600" b="1" i="1" dirty="0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7F4EEB-656D-147C-80C6-6B621987CA18}"/>
              </a:ext>
            </a:extLst>
          </p:cNvPr>
          <p:cNvSpPr txBox="1"/>
          <p:nvPr/>
        </p:nvSpPr>
        <p:spPr>
          <a:xfrm>
            <a:off x="1028946" y="4668749"/>
            <a:ext cx="52177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First value      = number of samples (</a:t>
            </a:r>
            <a:r>
              <a:rPr lang="en-US" i="1" dirty="0"/>
              <a:t>including</a:t>
            </a:r>
            <a:r>
              <a:rPr lang="en-US" dirty="0"/>
              <a:t> burn-in)</a:t>
            </a:r>
          </a:p>
          <a:p>
            <a:r>
              <a:rPr lang="en-US" dirty="0"/>
              <a:t>Second value = number of discard samples (burn-in)</a:t>
            </a:r>
          </a:p>
        </p:txBody>
      </p:sp>
    </p:spTree>
    <p:extLst>
      <p:ext uri="{BB962C8B-B14F-4D97-AF65-F5344CB8AC3E}">
        <p14:creationId xmlns:p14="http://schemas.microsoft.com/office/powerpoint/2010/main" val="24160020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08B02-9CF1-2F81-AC13-06597BB74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2: Fit basic HDDM</a:t>
            </a:r>
          </a:p>
        </p:txBody>
      </p:sp>
      <p:pic>
        <p:nvPicPr>
          <p:cNvPr id="5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9B219F37-3F7A-670C-9B4B-D84B7F4045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1000" y="1872465"/>
            <a:ext cx="7772400" cy="182096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0F0349E-D7C6-72ED-5A05-CE46EA4F386F}"/>
              </a:ext>
            </a:extLst>
          </p:cNvPr>
          <p:cNvSpPr/>
          <p:nvPr/>
        </p:nvSpPr>
        <p:spPr>
          <a:xfrm>
            <a:off x="1651000" y="3416539"/>
            <a:ext cx="3164068" cy="2012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0F20F71-8C52-E4EE-ADD4-2F158D0BD156}"/>
              </a:ext>
            </a:extLst>
          </p:cNvPr>
          <p:cNvSpPr txBox="1"/>
          <p:nvPr/>
        </p:nvSpPr>
        <p:spPr>
          <a:xfrm>
            <a:off x="4404722" y="3850898"/>
            <a:ext cx="22649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F0000"/>
                </a:solidFill>
              </a:rPr>
              <a:t>Saves the model to a file</a:t>
            </a:r>
            <a:endParaRPr lang="en-US" sz="1600" b="1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107123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C712B8-F369-3354-ED05-4C081A24EB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2a. Analyze results</a:t>
            </a:r>
          </a:p>
        </p:txBody>
      </p:sp>
      <p:pic>
        <p:nvPicPr>
          <p:cNvPr id="9" name="Content Placeholder 8" descr="A picture containing logo&#10;&#10;Description automatically generated">
            <a:extLst>
              <a:ext uri="{FF2B5EF4-FFF2-40B4-BE49-F238E27FC236}">
                <a16:creationId xmlns:a16="http://schemas.microsoft.com/office/drawing/2014/main" id="{06409FF0-B27F-79CF-98F5-A2ABD9EAC6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1218" y="2204303"/>
            <a:ext cx="2781300" cy="393700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479EDAA-2470-D469-990F-AE2E953CC234}"/>
              </a:ext>
            </a:extLst>
          </p:cNvPr>
          <p:cNvSpPr txBox="1"/>
          <p:nvPr/>
        </p:nvSpPr>
        <p:spPr>
          <a:xfrm>
            <a:off x="0" y="2598003"/>
            <a:ext cx="41437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Generates a summary statistics table of the posterior</a:t>
            </a:r>
          </a:p>
        </p:txBody>
      </p:sp>
      <p:pic>
        <p:nvPicPr>
          <p:cNvPr id="12" name="Picture 11" descr="A picture containing calendar&#10;&#10;Description automatically generated">
            <a:extLst>
              <a:ext uri="{FF2B5EF4-FFF2-40B4-BE49-F238E27FC236}">
                <a16:creationId xmlns:a16="http://schemas.microsoft.com/office/drawing/2014/main" id="{D6ED40D5-86F2-C6EA-49D2-65C7138141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8464" y="1583778"/>
            <a:ext cx="6125336" cy="5013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27543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C712B8-F369-3354-ED05-4C081A24EB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2a. Analyze results</a:t>
            </a:r>
          </a:p>
        </p:txBody>
      </p:sp>
      <p:pic>
        <p:nvPicPr>
          <p:cNvPr id="12" name="Picture 11" descr="A picture containing calendar&#10;&#10;Description automatically generated">
            <a:extLst>
              <a:ext uri="{FF2B5EF4-FFF2-40B4-BE49-F238E27FC236}">
                <a16:creationId xmlns:a16="http://schemas.microsoft.com/office/drawing/2014/main" id="{D6ED40D5-86F2-C6EA-49D2-65C7138141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8464" y="1583778"/>
            <a:ext cx="6125336" cy="501326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C5EC876-1B31-FAAF-B4A4-6835F9E3B6CB}"/>
              </a:ext>
            </a:extLst>
          </p:cNvPr>
          <p:cNvSpPr/>
          <p:nvPr/>
        </p:nvSpPr>
        <p:spPr>
          <a:xfrm>
            <a:off x="5123405" y="1690689"/>
            <a:ext cx="6230395" cy="207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EDEE5F-6C44-82C6-65DD-18B36BF7A08B}"/>
              </a:ext>
            </a:extLst>
          </p:cNvPr>
          <p:cNvSpPr txBox="1"/>
          <p:nvPr/>
        </p:nvSpPr>
        <p:spPr>
          <a:xfrm>
            <a:off x="451413" y="1736203"/>
            <a:ext cx="438680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Group-level decision boundary</a:t>
            </a:r>
          </a:p>
          <a:p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Mean of the posterior</a:t>
            </a:r>
          </a:p>
          <a:p>
            <a:pPr marL="285750" indent="-285750">
              <a:buFontTx/>
              <a:buChar char="-"/>
            </a:pPr>
            <a:r>
              <a:rPr lang="en-US" dirty="0"/>
              <a:t>SD of the posterior</a:t>
            </a:r>
          </a:p>
          <a:p>
            <a:pPr marL="285750" indent="-285750">
              <a:buFontTx/>
              <a:buChar char="-"/>
            </a:pPr>
            <a:r>
              <a:rPr lang="en-US" dirty="0"/>
              <a:t>Quantiles of the posterior</a:t>
            </a:r>
          </a:p>
          <a:p>
            <a:pPr marL="285750" indent="-285750">
              <a:buFontTx/>
              <a:buChar char="-"/>
            </a:pPr>
            <a:r>
              <a:rPr lang="en-US" dirty="0"/>
              <a:t>MC error (~ &gt; 1% of posterior SD)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107545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C712B8-F369-3354-ED05-4C081A24EB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2a. Analyze results</a:t>
            </a:r>
          </a:p>
        </p:txBody>
      </p:sp>
      <p:pic>
        <p:nvPicPr>
          <p:cNvPr id="12" name="Picture 11" descr="A picture containing calendar&#10;&#10;Description automatically generated">
            <a:extLst>
              <a:ext uri="{FF2B5EF4-FFF2-40B4-BE49-F238E27FC236}">
                <a16:creationId xmlns:a16="http://schemas.microsoft.com/office/drawing/2014/main" id="{D6ED40D5-86F2-C6EA-49D2-65C7138141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8464" y="1583778"/>
            <a:ext cx="6125336" cy="501326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C5EC876-1B31-FAAF-B4A4-6835F9E3B6CB}"/>
              </a:ext>
            </a:extLst>
          </p:cNvPr>
          <p:cNvSpPr/>
          <p:nvPr/>
        </p:nvSpPr>
        <p:spPr>
          <a:xfrm>
            <a:off x="5175934" y="1968482"/>
            <a:ext cx="6230395" cy="146051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EDEE5F-6C44-82C6-65DD-18B36BF7A08B}"/>
              </a:ext>
            </a:extLst>
          </p:cNvPr>
          <p:cNvSpPr txBox="1"/>
          <p:nvPr/>
        </p:nvSpPr>
        <p:spPr>
          <a:xfrm>
            <a:off x="551405" y="2514075"/>
            <a:ext cx="457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Subject-level posteriors for decision boundary</a:t>
            </a:r>
          </a:p>
        </p:txBody>
      </p:sp>
    </p:spTree>
    <p:extLst>
      <p:ext uri="{BB962C8B-B14F-4D97-AF65-F5344CB8AC3E}">
        <p14:creationId xmlns:p14="http://schemas.microsoft.com/office/powerpoint/2010/main" val="386878790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C712B8-F369-3354-ED05-4C081A24EB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2a. Analyze results</a:t>
            </a:r>
          </a:p>
        </p:txBody>
      </p:sp>
      <p:pic>
        <p:nvPicPr>
          <p:cNvPr id="12" name="Picture 11" descr="A picture containing calendar&#10;&#10;Description automatically generated">
            <a:extLst>
              <a:ext uri="{FF2B5EF4-FFF2-40B4-BE49-F238E27FC236}">
                <a16:creationId xmlns:a16="http://schemas.microsoft.com/office/drawing/2014/main" id="{D6ED40D5-86F2-C6EA-49D2-65C7138141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8464" y="1583778"/>
            <a:ext cx="6125336" cy="501326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C5EC876-1B31-FAAF-B4A4-6835F9E3B6CB}"/>
              </a:ext>
            </a:extLst>
          </p:cNvPr>
          <p:cNvSpPr/>
          <p:nvPr/>
        </p:nvSpPr>
        <p:spPr>
          <a:xfrm>
            <a:off x="5228464" y="3310359"/>
            <a:ext cx="6230395" cy="169279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EDEE5F-6C44-82C6-65DD-18B36BF7A08B}"/>
              </a:ext>
            </a:extLst>
          </p:cNvPr>
          <p:cNvSpPr txBox="1"/>
          <p:nvPr/>
        </p:nvSpPr>
        <p:spPr>
          <a:xfrm>
            <a:off x="551405" y="4088232"/>
            <a:ext cx="457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Same for drift rate</a:t>
            </a:r>
          </a:p>
        </p:txBody>
      </p:sp>
    </p:spTree>
    <p:extLst>
      <p:ext uri="{BB962C8B-B14F-4D97-AF65-F5344CB8AC3E}">
        <p14:creationId xmlns:p14="http://schemas.microsoft.com/office/powerpoint/2010/main" val="326238550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C712B8-F369-3354-ED05-4C081A24EB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2a. Analyze results</a:t>
            </a:r>
          </a:p>
        </p:txBody>
      </p:sp>
      <p:pic>
        <p:nvPicPr>
          <p:cNvPr id="12" name="Picture 11" descr="A picture containing calendar&#10;&#10;Description automatically generated">
            <a:extLst>
              <a:ext uri="{FF2B5EF4-FFF2-40B4-BE49-F238E27FC236}">
                <a16:creationId xmlns:a16="http://schemas.microsoft.com/office/drawing/2014/main" id="{D6ED40D5-86F2-C6EA-49D2-65C7138141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8464" y="1583778"/>
            <a:ext cx="6125336" cy="501326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C5EC876-1B31-FAAF-B4A4-6835F9E3B6CB}"/>
              </a:ext>
            </a:extLst>
          </p:cNvPr>
          <p:cNvSpPr/>
          <p:nvPr/>
        </p:nvSpPr>
        <p:spPr>
          <a:xfrm>
            <a:off x="5228464" y="4953965"/>
            <a:ext cx="6230395" cy="16344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EDEE5F-6C44-82C6-65DD-18B36BF7A08B}"/>
              </a:ext>
            </a:extLst>
          </p:cNvPr>
          <p:cNvSpPr txBox="1"/>
          <p:nvPr/>
        </p:nvSpPr>
        <p:spPr>
          <a:xfrm>
            <a:off x="656464" y="5401833"/>
            <a:ext cx="457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And non-decision time</a:t>
            </a:r>
          </a:p>
        </p:txBody>
      </p:sp>
    </p:spTree>
    <p:extLst>
      <p:ext uri="{BB962C8B-B14F-4D97-AF65-F5344CB8AC3E}">
        <p14:creationId xmlns:p14="http://schemas.microsoft.com/office/powerpoint/2010/main" val="294037096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C712B8-F369-3354-ED05-4C081A24EB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2a. Analyze results</a:t>
            </a:r>
          </a:p>
        </p:txBody>
      </p:sp>
      <p:pic>
        <p:nvPicPr>
          <p:cNvPr id="12" name="Picture 11" descr="A picture containing calendar&#10;&#10;Description automatically generated">
            <a:extLst>
              <a:ext uri="{FF2B5EF4-FFF2-40B4-BE49-F238E27FC236}">
                <a16:creationId xmlns:a16="http://schemas.microsoft.com/office/drawing/2014/main" id="{D6ED40D5-86F2-C6EA-49D2-65C7138141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8464" y="1583778"/>
            <a:ext cx="6125336" cy="501326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4F226B9-BEF7-BF1A-69E4-139570C7C4DC}"/>
              </a:ext>
            </a:extLst>
          </p:cNvPr>
          <p:cNvSpPr txBox="1"/>
          <p:nvPr/>
        </p:nvSpPr>
        <p:spPr>
          <a:xfrm>
            <a:off x="838200" y="2465407"/>
            <a:ext cx="397686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Bias (z) is not estimated automatically. 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Default assumption is non-biased choice (z = a/2)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If you’re dealing with accuracy data, probably best to keep it this way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If you’re dealing with choices, you can model this by setting </a:t>
            </a:r>
            <a:r>
              <a:rPr lang="en-US" i="1" dirty="0"/>
              <a:t>bias=True </a:t>
            </a:r>
            <a:r>
              <a:rPr lang="en-US" dirty="0"/>
              <a:t>in </a:t>
            </a:r>
            <a:r>
              <a:rPr lang="en-US" dirty="0" err="1"/>
              <a:t>hddm.HDDM</a:t>
            </a:r>
            <a:r>
              <a:rPr lang="en-US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24723152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1DE6E-980D-7C43-78C7-CEF4226E5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2b. Visualize results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8FC90C-58B8-F9E8-97C5-993918ED64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9456" y="2120927"/>
            <a:ext cx="6931671" cy="50850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3756F8D-0265-A671-196C-E1FFB69E86BB}"/>
              </a:ext>
            </a:extLst>
          </p:cNvPr>
          <p:cNvSpPr txBox="1"/>
          <p:nvPr/>
        </p:nvSpPr>
        <p:spPr>
          <a:xfrm>
            <a:off x="2789456" y="3059668"/>
            <a:ext cx="747544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The raw samples can be extracted with this command + the </a:t>
            </a:r>
            <a:r>
              <a:rPr lang="en-US" i="1" dirty="0"/>
              <a:t>.trace()</a:t>
            </a:r>
            <a:r>
              <a:rPr lang="en-US" dirty="0"/>
              <a:t> command</a:t>
            </a:r>
          </a:p>
          <a:p>
            <a:endParaRPr lang="en-US" dirty="0"/>
          </a:p>
          <a:p>
            <a:pPr algn="ctr"/>
            <a:r>
              <a:rPr lang="en-US" dirty="0"/>
              <a:t>These values can then be plotted as you see fit</a:t>
            </a:r>
          </a:p>
        </p:txBody>
      </p:sp>
    </p:spTree>
    <p:extLst>
      <p:ext uri="{BB962C8B-B14F-4D97-AF65-F5344CB8AC3E}">
        <p14:creationId xmlns:p14="http://schemas.microsoft.com/office/powerpoint/2010/main" val="173131497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1DE6E-980D-7C43-78C7-CEF4226E5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2b. Visualize results</a:t>
            </a:r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2D7163E9-E079-7E24-A1F4-42C188BA48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0247" y="1461545"/>
            <a:ext cx="7772400" cy="21965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F151FEF-838B-8F35-F896-D4118FDA8B5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237381" y="3863924"/>
            <a:ext cx="6958131" cy="277415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E0BB92A-4E91-EDE0-2E3D-35B35AF4A0E1}"/>
              </a:ext>
            </a:extLst>
          </p:cNvPr>
          <p:cNvSpPr txBox="1"/>
          <p:nvPr/>
        </p:nvSpPr>
        <p:spPr>
          <a:xfrm>
            <a:off x="7025834" y="491528"/>
            <a:ext cx="46758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u="sng" dirty="0"/>
              <a:t>“Should look like fuzzy caterpillars”</a:t>
            </a:r>
          </a:p>
        </p:txBody>
      </p:sp>
    </p:spTree>
    <p:extLst>
      <p:ext uri="{BB962C8B-B14F-4D97-AF65-F5344CB8AC3E}">
        <p14:creationId xmlns:p14="http://schemas.microsoft.com/office/powerpoint/2010/main" val="13075056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63F2D-AC4B-1AC3-AA7A-621B998F5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DDM?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015146-8E54-FB8A-9553-A012DC6266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9086" y="1825625"/>
            <a:ext cx="10515600" cy="4351338"/>
          </a:xfrm>
        </p:spPr>
        <p:txBody>
          <a:bodyPr/>
          <a:lstStyle/>
          <a:p>
            <a:pPr>
              <a:buFontTx/>
              <a:buChar char="-"/>
            </a:pPr>
            <a:r>
              <a:rPr lang="en-US" dirty="0"/>
              <a:t>Models the </a:t>
            </a:r>
            <a:r>
              <a:rPr lang="en-US" b="1" dirty="0"/>
              <a:t>joint distribution </a:t>
            </a:r>
            <a:r>
              <a:rPr lang="en-US" dirty="0"/>
              <a:t>of response time (RT) and binary responses (0,1)</a:t>
            </a:r>
          </a:p>
          <a:p>
            <a:pPr>
              <a:buFontTx/>
              <a:buChar char="-"/>
            </a:pPr>
            <a:r>
              <a:rPr lang="en-US" dirty="0"/>
              <a:t>Decomposes these </a:t>
            </a:r>
            <a:r>
              <a:rPr lang="en-US" u="sng" dirty="0"/>
              <a:t>dependent</a:t>
            </a:r>
            <a:r>
              <a:rPr lang="en-US" dirty="0"/>
              <a:t> variables into </a:t>
            </a:r>
            <a:r>
              <a:rPr lang="en-US" u="sng" dirty="0"/>
              <a:t>independent</a:t>
            </a:r>
            <a:r>
              <a:rPr lang="en-US" dirty="0"/>
              <a:t> parameters that are psychologically interpretable</a:t>
            </a:r>
          </a:p>
          <a:p>
            <a:pPr>
              <a:buFontTx/>
              <a:buChar char="-"/>
            </a:pPr>
            <a:endParaRPr lang="en-US" u="sng" dirty="0"/>
          </a:p>
          <a:p>
            <a:pPr>
              <a:buFontTx/>
              <a:buChar char="-"/>
            </a:pPr>
            <a:r>
              <a:rPr lang="en-US" dirty="0"/>
              <a:t>Assumes decisions arise as a </a:t>
            </a:r>
            <a:r>
              <a:rPr lang="en-US" b="1" dirty="0"/>
              <a:t>noisy evidence accumulation </a:t>
            </a:r>
            <a:r>
              <a:rPr lang="en-US" dirty="0"/>
              <a:t>process</a:t>
            </a:r>
          </a:p>
        </p:txBody>
      </p:sp>
    </p:spTree>
    <p:extLst>
      <p:ext uri="{BB962C8B-B14F-4D97-AF65-F5344CB8AC3E}">
        <p14:creationId xmlns:p14="http://schemas.microsoft.com/office/powerpoint/2010/main" val="260638580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1DE6E-980D-7C43-78C7-CEF4226E5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2b. Visualize results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7163E9-E079-7E24-A1F4-42C188BA484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154322" y="1461545"/>
            <a:ext cx="7124250" cy="21965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F151FEF-838B-8F35-F896-D4118FDA8B5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237381" y="3863924"/>
            <a:ext cx="6958131" cy="2774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11463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1DE6E-980D-7C43-78C7-CEF4226E5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2b. Visualize results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7163E9-E079-7E24-A1F4-42C188BA484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575590" y="1461545"/>
            <a:ext cx="6281713" cy="21965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F151FEF-838B-8F35-F896-D4118FDA8B5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599510" y="3863924"/>
            <a:ext cx="4233873" cy="2774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28411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E8FB51-BF31-54D0-C1B7-9935ADDBB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2c. Bayesian statistics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6E8177-4A1B-D0B9-AE84-53068A10F1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Char char="-"/>
            </a:pPr>
            <a:r>
              <a:rPr lang="en-US" dirty="0"/>
              <a:t>The beauty of a posterior is that we can make very clear inferences about the value of a parameter</a:t>
            </a:r>
          </a:p>
          <a:p>
            <a:pPr>
              <a:buFontTx/>
              <a:buChar char="-"/>
            </a:pPr>
            <a:r>
              <a:rPr lang="en-US" dirty="0"/>
              <a:t>You can treat the posterior as you would a population distribution in frequentist statistics</a:t>
            </a:r>
          </a:p>
          <a:p>
            <a:pPr>
              <a:buFontTx/>
              <a:buChar char="-"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6C3A3D23-7212-C0FE-DE0F-6C817ACA4C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5033" y="3473098"/>
            <a:ext cx="4942178" cy="325076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EEC4F9F-CA7A-2BC2-808F-0A1B65B6DE1D}"/>
              </a:ext>
            </a:extLst>
          </p:cNvPr>
          <p:cNvSpPr txBox="1"/>
          <p:nvPr/>
        </p:nvSpPr>
        <p:spPr>
          <a:xfrm>
            <a:off x="470214" y="4440610"/>
            <a:ext cx="32568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“There is a 95% chance that the decision boundary is between 1.88 and 2.03”.</a:t>
            </a:r>
          </a:p>
        </p:txBody>
      </p:sp>
    </p:spTree>
    <p:extLst>
      <p:ext uri="{BB962C8B-B14F-4D97-AF65-F5344CB8AC3E}">
        <p14:creationId xmlns:p14="http://schemas.microsoft.com/office/powerpoint/2010/main" val="324310862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7900BB-4DDF-6232-2402-A564AA146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Fit a conditional HDDM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34CA5D-32D5-953E-1446-F33C23EB34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Char char="-"/>
            </a:pPr>
            <a:r>
              <a:rPr lang="en-US" dirty="0"/>
              <a:t>Now we know how to get parameter estimates from HDDM</a:t>
            </a:r>
          </a:p>
          <a:p>
            <a:pPr>
              <a:buFontTx/>
              <a:buChar char="-"/>
            </a:pPr>
            <a:r>
              <a:rPr lang="en-US" dirty="0"/>
              <a:t>But sometimes we don’t just want a </a:t>
            </a:r>
            <a:r>
              <a:rPr lang="en-US" i="1" dirty="0"/>
              <a:t>global </a:t>
            </a:r>
            <a:r>
              <a:rPr lang="en-US" dirty="0"/>
              <a:t>parameter estimate, we want to estimate parameters </a:t>
            </a:r>
            <a:r>
              <a:rPr lang="en-US" i="1" dirty="0"/>
              <a:t>per group</a:t>
            </a:r>
            <a:endParaRPr lang="en-US" dirty="0"/>
          </a:p>
          <a:p>
            <a:pPr lvl="1">
              <a:buFontTx/>
              <a:buChar char="-"/>
            </a:pPr>
            <a:r>
              <a:rPr lang="en-US" dirty="0"/>
              <a:t>HC and PD in our example</a:t>
            </a:r>
          </a:p>
          <a:p>
            <a:pPr>
              <a:buFontTx/>
              <a:buChar char="-"/>
            </a:pPr>
            <a:r>
              <a:rPr lang="en-US" dirty="0"/>
              <a:t>This is very simple with HDDM </a:t>
            </a:r>
          </a:p>
        </p:txBody>
      </p:sp>
    </p:spTree>
    <p:extLst>
      <p:ext uri="{BB962C8B-B14F-4D97-AF65-F5344CB8AC3E}">
        <p14:creationId xmlns:p14="http://schemas.microsoft.com/office/powerpoint/2010/main" val="150023790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7900BB-4DDF-6232-2402-A564AA146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Fit a conditional HDDM</a:t>
            </a:r>
          </a:p>
        </p:txBody>
      </p:sp>
      <p:pic>
        <p:nvPicPr>
          <p:cNvPr id="5" name="Content Placeholder 4" descr="Graphical user interface, text, website&#10;&#10;Description automatically generated">
            <a:extLst>
              <a:ext uri="{FF2B5EF4-FFF2-40B4-BE49-F238E27FC236}">
                <a16:creationId xmlns:a16="http://schemas.microsoft.com/office/drawing/2014/main" id="{B965A897-4185-814C-8BBB-0832C1B2CE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2089273"/>
            <a:ext cx="10515600" cy="1339727"/>
          </a:xfrm>
        </p:spPr>
      </p:pic>
    </p:spTree>
    <p:extLst>
      <p:ext uri="{BB962C8B-B14F-4D97-AF65-F5344CB8AC3E}">
        <p14:creationId xmlns:p14="http://schemas.microsoft.com/office/powerpoint/2010/main" val="319114663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7900BB-4DDF-6232-2402-A564AA146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Fit a conditional HDDM</a:t>
            </a:r>
          </a:p>
        </p:txBody>
      </p:sp>
      <p:pic>
        <p:nvPicPr>
          <p:cNvPr id="5" name="Content Placeholder 4" descr="Graphical user interface, text, website&#10;&#10;Description automatically generated">
            <a:extLst>
              <a:ext uri="{FF2B5EF4-FFF2-40B4-BE49-F238E27FC236}">
                <a16:creationId xmlns:a16="http://schemas.microsoft.com/office/drawing/2014/main" id="{B965A897-4185-814C-8BBB-0832C1B2CE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2089273"/>
            <a:ext cx="10515600" cy="1339727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82FA8CB-75BF-5525-9E6B-6A2383B5C19B}"/>
              </a:ext>
            </a:extLst>
          </p:cNvPr>
          <p:cNvSpPr/>
          <p:nvPr/>
        </p:nvSpPr>
        <p:spPr>
          <a:xfrm>
            <a:off x="890730" y="2395958"/>
            <a:ext cx="10515599" cy="32409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ABBFB3-1AB2-04FE-544A-94A768E6D2AA}"/>
              </a:ext>
            </a:extLst>
          </p:cNvPr>
          <p:cNvSpPr txBox="1"/>
          <p:nvPr/>
        </p:nvSpPr>
        <p:spPr>
          <a:xfrm>
            <a:off x="2558005" y="3949604"/>
            <a:ext cx="754669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We pass our data to the same </a:t>
            </a:r>
            <a:r>
              <a:rPr lang="en-US" dirty="0" err="1"/>
              <a:t>hddm.HDDM</a:t>
            </a:r>
            <a:r>
              <a:rPr lang="en-US" dirty="0"/>
              <a:t>() function, but now we include a </a:t>
            </a:r>
            <a:r>
              <a:rPr lang="en-US" i="1" dirty="0" err="1"/>
              <a:t>depends_on</a:t>
            </a:r>
            <a:r>
              <a:rPr lang="en-US" dirty="0"/>
              <a:t> argument which takes a dictionary saying which parameters depend on which variable in the </a:t>
            </a:r>
            <a:r>
              <a:rPr lang="en-US" dirty="0" err="1"/>
              <a:t>dataframe</a:t>
            </a:r>
            <a:r>
              <a:rPr lang="en-US" dirty="0"/>
              <a:t>. 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Here, we are saying that we want to estimate </a:t>
            </a:r>
            <a:r>
              <a:rPr lang="en-US" b="1" dirty="0"/>
              <a:t>two different posteriors </a:t>
            </a:r>
            <a:r>
              <a:rPr lang="en-US" dirty="0"/>
              <a:t>for each patient condition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So we will end up with a group-level estimated decision boundary, drift rate, and non-decision time </a:t>
            </a:r>
            <a:r>
              <a:rPr lang="en-US" b="1" dirty="0"/>
              <a:t>per condition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987C16-7110-36B3-7B45-6DAB6B092FFC}"/>
              </a:ext>
            </a:extLst>
          </p:cNvPr>
          <p:cNvSpPr txBox="1"/>
          <p:nvPr/>
        </p:nvSpPr>
        <p:spPr>
          <a:xfrm>
            <a:off x="9302291" y="740780"/>
            <a:ext cx="2104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Condition = {HC, PD}</a:t>
            </a:r>
          </a:p>
        </p:txBody>
      </p:sp>
    </p:spTree>
    <p:extLst>
      <p:ext uri="{BB962C8B-B14F-4D97-AF65-F5344CB8AC3E}">
        <p14:creationId xmlns:p14="http://schemas.microsoft.com/office/powerpoint/2010/main" val="307715450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7900BB-4DDF-6232-2402-A564AA146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Fit a conditional HDDM</a:t>
            </a:r>
          </a:p>
        </p:txBody>
      </p:sp>
      <p:pic>
        <p:nvPicPr>
          <p:cNvPr id="5" name="Content Placeholder 4" descr="Graphical user interface, text, website&#10;&#10;Description automatically generated">
            <a:extLst>
              <a:ext uri="{FF2B5EF4-FFF2-40B4-BE49-F238E27FC236}">
                <a16:creationId xmlns:a16="http://schemas.microsoft.com/office/drawing/2014/main" id="{B965A897-4185-814C-8BBB-0832C1B2CE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2089273"/>
            <a:ext cx="10515600" cy="1339727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82FA8CB-75BF-5525-9E6B-6A2383B5C19B}"/>
              </a:ext>
            </a:extLst>
          </p:cNvPr>
          <p:cNvSpPr/>
          <p:nvPr/>
        </p:nvSpPr>
        <p:spPr>
          <a:xfrm>
            <a:off x="890730" y="2673752"/>
            <a:ext cx="10515599" cy="7552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ABBFB3-1AB2-04FE-544A-94A768E6D2AA}"/>
              </a:ext>
            </a:extLst>
          </p:cNvPr>
          <p:cNvSpPr txBox="1"/>
          <p:nvPr/>
        </p:nvSpPr>
        <p:spPr>
          <a:xfrm>
            <a:off x="2558005" y="3949604"/>
            <a:ext cx="7546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All this is the same as before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987C16-7110-36B3-7B45-6DAB6B092FFC}"/>
              </a:ext>
            </a:extLst>
          </p:cNvPr>
          <p:cNvSpPr txBox="1"/>
          <p:nvPr/>
        </p:nvSpPr>
        <p:spPr>
          <a:xfrm>
            <a:off x="9302291" y="740780"/>
            <a:ext cx="2104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Condition = {HC, PD}</a:t>
            </a:r>
          </a:p>
        </p:txBody>
      </p:sp>
    </p:spTree>
    <p:extLst>
      <p:ext uri="{BB962C8B-B14F-4D97-AF65-F5344CB8AC3E}">
        <p14:creationId xmlns:p14="http://schemas.microsoft.com/office/powerpoint/2010/main" val="227569798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7900BB-4DDF-6232-2402-A564AA146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3a. Analyze results</a:t>
            </a:r>
          </a:p>
        </p:txBody>
      </p:sp>
      <p:pic>
        <p:nvPicPr>
          <p:cNvPr id="10" name="Picture 9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46C8DF81-0D6F-FFF7-E125-029A83E662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705156"/>
            <a:ext cx="2552700" cy="381000"/>
          </a:xfrm>
          <a:prstGeom prst="rect">
            <a:avLst/>
          </a:prstGeom>
        </p:spPr>
      </p:pic>
      <p:pic>
        <p:nvPicPr>
          <p:cNvPr id="12" name="Picture 11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61B81434-6F6A-9FD9-84F6-7943C975EE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2100" y="714817"/>
            <a:ext cx="6819900" cy="600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0449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7900BB-4DDF-6232-2402-A564AA146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3a. Analyze results</a:t>
            </a:r>
          </a:p>
        </p:txBody>
      </p:sp>
      <p:pic>
        <p:nvPicPr>
          <p:cNvPr id="10" name="Picture 9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46C8DF81-0D6F-FFF7-E125-029A83E662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705156"/>
            <a:ext cx="2552700" cy="381000"/>
          </a:xfrm>
          <a:prstGeom prst="rect">
            <a:avLst/>
          </a:prstGeom>
        </p:spPr>
      </p:pic>
      <p:pic>
        <p:nvPicPr>
          <p:cNvPr id="12" name="Picture 11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61B81434-6F6A-9FD9-84F6-7943C975EE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2100" y="365125"/>
            <a:ext cx="6819900" cy="60071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108D32C-4689-3B46-ED9A-FAA655BD84CD}"/>
              </a:ext>
            </a:extLst>
          </p:cNvPr>
          <p:cNvSpPr/>
          <p:nvPr/>
        </p:nvSpPr>
        <p:spPr>
          <a:xfrm>
            <a:off x="5372100" y="516168"/>
            <a:ext cx="6515100" cy="2684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DDF9B3-1B69-FC0B-0B42-EBFBD231C220}"/>
              </a:ext>
            </a:extLst>
          </p:cNvPr>
          <p:cNvSpPr txBox="1"/>
          <p:nvPr/>
        </p:nvSpPr>
        <p:spPr>
          <a:xfrm>
            <a:off x="0" y="2569579"/>
            <a:ext cx="5372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Same columns as before, but now we have a posterior for each patient condition (and still per subject)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AD12221-509E-5669-51E3-C1C2658F84A3}"/>
              </a:ext>
            </a:extLst>
          </p:cNvPr>
          <p:cNvSpPr/>
          <p:nvPr/>
        </p:nvSpPr>
        <p:spPr>
          <a:xfrm>
            <a:off x="5372100" y="3444196"/>
            <a:ext cx="6515100" cy="2684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A34FF7-39A5-60EB-11B7-4E85B2243804}"/>
              </a:ext>
            </a:extLst>
          </p:cNvPr>
          <p:cNvSpPr txBox="1"/>
          <p:nvPr/>
        </p:nvSpPr>
        <p:spPr>
          <a:xfrm>
            <a:off x="5372100" y="6415845"/>
            <a:ext cx="27904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t(HC) and t(PD) down here..</a:t>
            </a:r>
          </a:p>
        </p:txBody>
      </p:sp>
    </p:spTree>
    <p:extLst>
      <p:ext uri="{BB962C8B-B14F-4D97-AF65-F5344CB8AC3E}">
        <p14:creationId xmlns:p14="http://schemas.microsoft.com/office/powerpoint/2010/main" val="421464117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7A3BD0CC-4B61-F80A-D211-5212D91B67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197" y="2970959"/>
            <a:ext cx="4059415" cy="26538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8CB71E-5D49-EC68-D859-9EF919E0A5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3b. Visualize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B4E612-B4A8-EC4E-582C-31ACE3DEB6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We could plot these posteriors against each other </a:t>
            </a:r>
          </a:p>
          <a:p>
            <a:pPr marL="0" indent="0">
              <a:buNone/>
            </a:pPr>
            <a:r>
              <a:rPr lang="en-US" dirty="0"/>
              <a:t>(see previous slide for code)</a:t>
            </a:r>
          </a:p>
        </p:txBody>
      </p:sp>
      <p:pic>
        <p:nvPicPr>
          <p:cNvPr id="9" name="Picture 8" descr="Chart, histogram&#10;&#10;Description automatically generated">
            <a:extLst>
              <a:ext uri="{FF2B5EF4-FFF2-40B4-BE49-F238E27FC236}">
                <a16:creationId xmlns:a16="http://schemas.microsoft.com/office/drawing/2014/main" id="{651096B2-F73A-B642-B5D5-F7B839EAC4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2585" y="2970958"/>
            <a:ext cx="4059415" cy="2653816"/>
          </a:xfrm>
          <a:prstGeom prst="rect">
            <a:avLst/>
          </a:prstGeom>
        </p:spPr>
      </p:pic>
      <p:pic>
        <p:nvPicPr>
          <p:cNvPr id="11" name="Picture 10" descr="Chart, histogram&#10;&#10;Description automatically generated">
            <a:extLst>
              <a:ext uri="{FF2B5EF4-FFF2-40B4-BE49-F238E27FC236}">
                <a16:creationId xmlns:a16="http://schemas.microsoft.com/office/drawing/2014/main" id="{92DFB2CE-40EE-5DCD-6A5A-80FB3CA483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0391" y="2970958"/>
            <a:ext cx="4059415" cy="2653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6379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zgif-3-835dd18dd7">
            <a:hlinkClick r:id="" action="ppaction://media"/>
            <a:extLst>
              <a:ext uri="{FF2B5EF4-FFF2-40B4-BE49-F238E27FC236}">
                <a16:creationId xmlns:a16="http://schemas.microsoft.com/office/drawing/2014/main" id="{061E945B-F1DD-49F5-7157-AE4FA6A8B1C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525157" y="1362075"/>
            <a:ext cx="5141686" cy="514168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820FF79-3209-4163-61D8-ABE2C7B40A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DDM?</a:t>
            </a:r>
          </a:p>
        </p:txBody>
      </p:sp>
      <p:pic>
        <p:nvPicPr>
          <p:cNvPr id="7" name="Graphic 6" descr="Pinch Zoom In outline">
            <a:extLst>
              <a:ext uri="{FF2B5EF4-FFF2-40B4-BE49-F238E27FC236}">
                <a16:creationId xmlns:a16="http://schemas.microsoft.com/office/drawing/2014/main" id="{7C447088-9B96-9479-947E-5FF9BD8982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44598" y="3319302"/>
            <a:ext cx="914400" cy="914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9E9286A-4116-F83D-13FB-5017A4D070CE}"/>
              </a:ext>
            </a:extLst>
          </p:cNvPr>
          <p:cNvSpPr txBox="1"/>
          <p:nvPr/>
        </p:nvSpPr>
        <p:spPr>
          <a:xfrm>
            <a:off x="8666843" y="4245038"/>
            <a:ext cx="3020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RT = Time + Some Motor Time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D2A830AA-DD95-4788-0D3B-C94061BBDF41}"/>
              </a:ext>
            </a:extLst>
          </p:cNvPr>
          <p:cNvSpPr>
            <a:spLocks noChangeAspect="1"/>
          </p:cNvSpPr>
          <p:nvPr/>
        </p:nvSpPr>
        <p:spPr>
          <a:xfrm>
            <a:off x="971002" y="2629486"/>
            <a:ext cx="1602000" cy="1599027"/>
          </a:xfrm>
          <a:prstGeom prst="ellipse">
            <a:avLst/>
          </a:prstGeom>
          <a:solidFill>
            <a:srgbClr val="4D20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F06AB4-25E4-BD75-74F5-BEC38BE8FB8E}"/>
              </a:ext>
            </a:extLst>
          </p:cNvPr>
          <p:cNvSpPr txBox="1"/>
          <p:nvPr/>
        </p:nvSpPr>
        <p:spPr>
          <a:xfrm>
            <a:off x="838200" y="4343400"/>
            <a:ext cx="1672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Is this dot blue?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9D5A53-4995-98F7-8E92-F065DE83ECB5}"/>
              </a:ext>
            </a:extLst>
          </p:cNvPr>
          <p:cNvSpPr txBox="1"/>
          <p:nvPr/>
        </p:nvSpPr>
        <p:spPr>
          <a:xfrm>
            <a:off x="7856485" y="1429078"/>
            <a:ext cx="6656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/>
              <a:t>Yes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128705-C9C6-72B4-9747-39F7DAF25769}"/>
              </a:ext>
            </a:extLst>
          </p:cNvPr>
          <p:cNvSpPr txBox="1"/>
          <p:nvPr/>
        </p:nvSpPr>
        <p:spPr>
          <a:xfrm>
            <a:off x="7882196" y="5980541"/>
            <a:ext cx="6142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/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1568078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8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55507-D00D-E9DA-70DC-58887A1AB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3c. Bayesian Statistics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229254-318E-5CA7-4C48-717620F833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To compare these posteriors we can compute a “Bayesian p-value”, which indexes the probability that the two groups are actually the same in terms of their parameter values.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This is simply the proportion of the posterior where PD &gt; HC, for example. </a:t>
            </a:r>
          </a:p>
        </p:txBody>
      </p:sp>
    </p:spTree>
    <p:extLst>
      <p:ext uri="{BB962C8B-B14F-4D97-AF65-F5344CB8AC3E}">
        <p14:creationId xmlns:p14="http://schemas.microsoft.com/office/powerpoint/2010/main" val="361030664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55507-D00D-E9DA-70DC-58887A1AB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3c. Bayesian Statistics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6A0A915-BFD0-9943-EC92-939195A029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5464" y="2160919"/>
            <a:ext cx="6578600" cy="508000"/>
          </a:xfrm>
        </p:spPr>
      </p:pic>
      <p:pic>
        <p:nvPicPr>
          <p:cNvPr id="7" name="Picture 6" descr="Chart, histogram&#10;&#10;Description automatically generated">
            <a:extLst>
              <a:ext uri="{FF2B5EF4-FFF2-40B4-BE49-F238E27FC236}">
                <a16:creationId xmlns:a16="http://schemas.microsoft.com/office/drawing/2014/main" id="{AA76652D-C66A-52CA-F69E-A3DD978E60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7121" y="1088011"/>
            <a:ext cx="4059415" cy="2653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23141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55507-D00D-E9DA-70DC-58887A1AB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3c. Bayesian Statistics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6A0A915-BFD0-9943-EC92-939195A029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5464" y="2160919"/>
            <a:ext cx="6578600" cy="508000"/>
          </a:xfrm>
        </p:spPr>
      </p:pic>
      <p:pic>
        <p:nvPicPr>
          <p:cNvPr id="7" name="Picture 6" descr="Chart, histogram&#10;&#10;Description automatically generated">
            <a:extLst>
              <a:ext uri="{FF2B5EF4-FFF2-40B4-BE49-F238E27FC236}">
                <a16:creationId xmlns:a16="http://schemas.microsoft.com/office/drawing/2014/main" id="{AA76652D-C66A-52CA-F69E-A3DD978E60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7121" y="1088011"/>
            <a:ext cx="4059415" cy="265381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DDEAABF-99E6-5BBB-B272-F9E75C4FEEC3}"/>
              </a:ext>
            </a:extLst>
          </p:cNvPr>
          <p:cNvSpPr/>
          <p:nvPr/>
        </p:nvSpPr>
        <p:spPr>
          <a:xfrm>
            <a:off x="445464" y="2160919"/>
            <a:ext cx="6515100" cy="2684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DCF09E8-5CFD-D5F9-F88A-A225616C421B}"/>
              </a:ext>
            </a:extLst>
          </p:cNvPr>
          <p:cNvSpPr txBox="1"/>
          <p:nvPr/>
        </p:nvSpPr>
        <p:spPr>
          <a:xfrm>
            <a:off x="694481" y="3139150"/>
            <a:ext cx="4323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Extract the posterior nodes from the model</a:t>
            </a:r>
          </a:p>
        </p:txBody>
      </p:sp>
    </p:spTree>
    <p:extLst>
      <p:ext uri="{BB962C8B-B14F-4D97-AF65-F5344CB8AC3E}">
        <p14:creationId xmlns:p14="http://schemas.microsoft.com/office/powerpoint/2010/main" val="90751190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55507-D00D-E9DA-70DC-58887A1AB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3c. Bayesian Statistics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6A0A915-BFD0-9943-EC92-939195A029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5464" y="2160919"/>
            <a:ext cx="6578600" cy="508000"/>
          </a:xfrm>
        </p:spPr>
      </p:pic>
      <p:pic>
        <p:nvPicPr>
          <p:cNvPr id="7" name="Picture 6" descr="Chart, histogram&#10;&#10;Description automatically generated">
            <a:extLst>
              <a:ext uri="{FF2B5EF4-FFF2-40B4-BE49-F238E27FC236}">
                <a16:creationId xmlns:a16="http://schemas.microsoft.com/office/drawing/2014/main" id="{AA76652D-C66A-52CA-F69E-A3DD978E60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7121" y="1088011"/>
            <a:ext cx="4059415" cy="265381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DDEAABF-99E6-5BBB-B272-F9E75C4FEEC3}"/>
              </a:ext>
            </a:extLst>
          </p:cNvPr>
          <p:cNvSpPr/>
          <p:nvPr/>
        </p:nvSpPr>
        <p:spPr>
          <a:xfrm>
            <a:off x="445464" y="2399154"/>
            <a:ext cx="6515100" cy="2684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DCF09E8-5CFD-D5F9-F88A-A225616C421B}"/>
              </a:ext>
            </a:extLst>
          </p:cNvPr>
          <p:cNvSpPr txBox="1"/>
          <p:nvPr/>
        </p:nvSpPr>
        <p:spPr>
          <a:xfrm>
            <a:off x="347240" y="3129986"/>
            <a:ext cx="593781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Compute the proportion of cases there HC have lower drift rates than PD patients. </a:t>
            </a:r>
          </a:p>
          <a:p>
            <a:pPr algn="ctr"/>
            <a:endParaRPr lang="en-US" b="1" dirty="0">
              <a:solidFill>
                <a:srgbClr val="FF0000"/>
              </a:solidFill>
            </a:endParaRPr>
          </a:p>
          <a:p>
            <a:pPr algn="ctr"/>
            <a:r>
              <a:rPr lang="en-US" b="1" dirty="0">
                <a:solidFill>
                  <a:srgbClr val="FF0000"/>
                </a:solidFill>
              </a:rPr>
              <a:t>Note: </a:t>
            </a:r>
            <a:r>
              <a:rPr lang="en-US" b="1" i="1" dirty="0" err="1">
                <a:solidFill>
                  <a:srgbClr val="FF0000"/>
                </a:solidFill>
              </a:rPr>
              <a:t>vHC.trace</a:t>
            </a:r>
            <a:r>
              <a:rPr lang="en-US" b="1" i="1" dirty="0">
                <a:solidFill>
                  <a:srgbClr val="FF0000"/>
                </a:solidFill>
              </a:rPr>
              <a:t>() &lt; </a:t>
            </a:r>
            <a:r>
              <a:rPr lang="en-US" b="1" i="1" dirty="0" err="1">
                <a:solidFill>
                  <a:srgbClr val="FF0000"/>
                </a:solidFill>
              </a:rPr>
              <a:t>vPD.trace</a:t>
            </a:r>
            <a:r>
              <a:rPr lang="en-US" b="1" i="1" dirty="0">
                <a:solidFill>
                  <a:srgbClr val="FF0000"/>
                </a:solidFill>
              </a:rPr>
              <a:t>() </a:t>
            </a:r>
            <a:r>
              <a:rPr lang="en-US" b="1" dirty="0">
                <a:solidFill>
                  <a:srgbClr val="FF0000"/>
                </a:solidFill>
              </a:rPr>
              <a:t>will return a vector of 0s and 1s ([0,0,0,0,1,0…]), which is why the mean equals the proportion of cases </a:t>
            </a:r>
          </a:p>
        </p:txBody>
      </p:sp>
    </p:spTree>
    <p:extLst>
      <p:ext uri="{BB962C8B-B14F-4D97-AF65-F5344CB8AC3E}">
        <p14:creationId xmlns:p14="http://schemas.microsoft.com/office/powerpoint/2010/main" val="364079150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55507-D00D-E9DA-70DC-58887A1AB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3c. Bayesian Statistics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6A0A915-BFD0-9943-EC92-939195A029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5464" y="2160919"/>
            <a:ext cx="6578600" cy="508000"/>
          </a:xfrm>
        </p:spPr>
      </p:pic>
      <p:pic>
        <p:nvPicPr>
          <p:cNvPr id="7" name="Picture 6" descr="Chart, histogram&#10;&#10;Description automatically generated">
            <a:extLst>
              <a:ext uri="{FF2B5EF4-FFF2-40B4-BE49-F238E27FC236}">
                <a16:creationId xmlns:a16="http://schemas.microsoft.com/office/drawing/2014/main" id="{AA76652D-C66A-52CA-F69E-A3DD978E60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7121" y="1088011"/>
            <a:ext cx="4059415" cy="265381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3A3A988-5ABB-1D5E-E496-5C704F66C9A9}"/>
              </a:ext>
            </a:extLst>
          </p:cNvPr>
          <p:cNvSpPr txBox="1"/>
          <p:nvPr/>
        </p:nvSpPr>
        <p:spPr>
          <a:xfrm>
            <a:off x="445464" y="3489767"/>
            <a:ext cx="714752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Here, P = 0.006666666666666667</a:t>
            </a:r>
          </a:p>
          <a:p>
            <a:pPr algn="ctr"/>
            <a:endParaRPr lang="en-US" dirty="0"/>
          </a:p>
          <a:p>
            <a:r>
              <a:rPr lang="en-US" dirty="0"/>
              <a:t>In words: </a:t>
            </a:r>
          </a:p>
          <a:p>
            <a:endParaRPr lang="en-US" dirty="0"/>
          </a:p>
          <a:p>
            <a:r>
              <a:rPr lang="en-US" dirty="0"/>
              <a:t>“HC exhibited a stronger preference to choosing the option on the right than did PD patients, as reflected in a robust difference in drift rates (Mean HC =  1.48, Mean PD = 1.14, P = 0.007)”.</a:t>
            </a:r>
          </a:p>
        </p:txBody>
      </p:sp>
    </p:spTree>
    <p:extLst>
      <p:ext uri="{BB962C8B-B14F-4D97-AF65-F5344CB8AC3E}">
        <p14:creationId xmlns:p14="http://schemas.microsoft.com/office/powerpoint/2010/main" val="67122343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55507-D00D-E9DA-70DC-58887A1AB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3c. Bayesian Statistics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6A0A915-BFD0-9943-EC92-939195A029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512975" y="2160919"/>
            <a:ext cx="6443578" cy="5080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A76652D-C66A-52CA-F69E-A3DD978E60B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687121" y="1089266"/>
            <a:ext cx="4059415" cy="265130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3A3A988-5ABB-1D5E-E496-5C704F66C9A9}"/>
              </a:ext>
            </a:extLst>
          </p:cNvPr>
          <p:cNvSpPr txBox="1"/>
          <p:nvPr/>
        </p:nvSpPr>
        <p:spPr>
          <a:xfrm>
            <a:off x="445464" y="3489767"/>
            <a:ext cx="714752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Here, P = 0</a:t>
            </a:r>
          </a:p>
          <a:p>
            <a:pPr algn="ctr"/>
            <a:endParaRPr lang="en-US" dirty="0"/>
          </a:p>
          <a:p>
            <a:r>
              <a:rPr lang="en-US" dirty="0"/>
              <a:t>In words: </a:t>
            </a:r>
          </a:p>
          <a:p>
            <a:endParaRPr lang="en-US" dirty="0"/>
          </a:p>
          <a:p>
            <a:r>
              <a:rPr lang="en-US" dirty="0"/>
              <a:t>“HC required more evidence before making a decision, as reflected in a robust difference in decision thresholds (Mean HC =  0.77, Mean PD = 1.99, P = 0)”.</a:t>
            </a:r>
          </a:p>
        </p:txBody>
      </p:sp>
    </p:spTree>
    <p:extLst>
      <p:ext uri="{BB962C8B-B14F-4D97-AF65-F5344CB8AC3E}">
        <p14:creationId xmlns:p14="http://schemas.microsoft.com/office/powerpoint/2010/main" val="90615908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55507-D00D-E9DA-70DC-58887A1AB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3c. Bayesian Statistics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6A0A915-BFD0-9943-EC92-939195A029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995981" y="2160919"/>
            <a:ext cx="5477565" cy="5080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A76652D-C66A-52CA-F69E-A3DD978E60B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687121" y="1089266"/>
            <a:ext cx="4059414" cy="265130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3A3A988-5ABB-1D5E-E496-5C704F66C9A9}"/>
              </a:ext>
            </a:extLst>
          </p:cNvPr>
          <p:cNvSpPr txBox="1"/>
          <p:nvPr/>
        </p:nvSpPr>
        <p:spPr>
          <a:xfrm>
            <a:off x="445464" y="3489767"/>
            <a:ext cx="714752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Here, P = 0</a:t>
            </a:r>
          </a:p>
          <a:p>
            <a:pPr algn="ctr"/>
            <a:endParaRPr lang="en-US" dirty="0"/>
          </a:p>
          <a:p>
            <a:r>
              <a:rPr lang="en-US" dirty="0"/>
              <a:t>In words: </a:t>
            </a:r>
          </a:p>
          <a:p>
            <a:endParaRPr lang="en-US" dirty="0"/>
          </a:p>
          <a:p>
            <a:r>
              <a:rPr lang="en-US" dirty="0"/>
              <a:t>“PD patients exhibited robust motor slowing compared to HC, as reflected in non-decision times (Mean HC = 0.45, Mean PD = 1.05, P = 0)”.</a:t>
            </a:r>
          </a:p>
        </p:txBody>
      </p:sp>
    </p:spTree>
    <p:extLst>
      <p:ext uri="{BB962C8B-B14F-4D97-AF65-F5344CB8AC3E}">
        <p14:creationId xmlns:p14="http://schemas.microsoft.com/office/powerpoint/2010/main" val="7114312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6DFF9-E833-0919-1642-2C8C3A1E69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HDDM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136ACD-4519-9C77-D87F-F495E7B608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 conditional HDDM will work well if you are only interested in group differences. </a:t>
            </a:r>
          </a:p>
          <a:p>
            <a:pPr marL="0" indent="0">
              <a:buNone/>
            </a:pPr>
            <a:r>
              <a:rPr lang="en-US" dirty="0"/>
              <a:t>But sometimes it is desirable to predict a </a:t>
            </a:r>
            <a:r>
              <a:rPr lang="en-US" b="1" dirty="0"/>
              <a:t>latent</a:t>
            </a:r>
            <a:r>
              <a:rPr lang="en-US" dirty="0"/>
              <a:t> parameter (a, v, t) from a continuous </a:t>
            </a:r>
            <a:r>
              <a:rPr lang="en-US" b="1" dirty="0"/>
              <a:t>observed </a:t>
            </a:r>
            <a:r>
              <a:rPr lang="en-US" dirty="0"/>
              <a:t>variable in the dataset. </a:t>
            </a:r>
            <a:endParaRPr lang="en-US" b="1" dirty="0"/>
          </a:p>
          <a:p>
            <a:pPr marL="0" indent="0">
              <a:buNone/>
            </a:pPr>
            <a:r>
              <a:rPr lang="en-US" dirty="0"/>
              <a:t>For instance, here we have a trial-by-trial EEG signal. It may be of interest to predict how increases in EEG signals affect drift rate specifically, holding decision boundaries and non-decision times constant. </a:t>
            </a:r>
          </a:p>
        </p:txBody>
      </p:sp>
    </p:spTree>
    <p:extLst>
      <p:ext uri="{BB962C8B-B14F-4D97-AF65-F5344CB8AC3E}">
        <p14:creationId xmlns:p14="http://schemas.microsoft.com/office/powerpoint/2010/main" val="101720958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6DFF9-E833-0919-1642-2C8C3A1E69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HDDM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B136ACD-4519-9C77-D87F-F495E7B6089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In other words, instead of prediction a single value for a, t, v, we predict </a:t>
                </a:r>
                <a:r>
                  <a:rPr lang="en-US" b="1" dirty="0"/>
                  <a:t>regression coefficients </a:t>
                </a:r>
                <a:r>
                  <a:rPr lang="en-US" dirty="0"/>
                  <a:t>that </a:t>
                </a:r>
                <a:r>
                  <a:rPr lang="en-US" i="1" dirty="0"/>
                  <a:t>predict </a:t>
                </a:r>
                <a:r>
                  <a:rPr lang="en-US" dirty="0"/>
                  <a:t>a, t, v on a trial-by-trial basis. E.g.,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𝑒𝑒𝑔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We can do this with the </a:t>
                </a:r>
                <a:r>
                  <a:rPr lang="en-US" dirty="0" err="1"/>
                  <a:t>HDDMRegressor</a:t>
                </a:r>
                <a:r>
                  <a:rPr lang="en-US" dirty="0"/>
                  <a:t>() function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B136ACD-4519-9C77-D87F-F495E7B6089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2326" r="-18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9077489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6DFF9-E833-0919-1642-2C8C3A1E69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HDDM Regression</a:t>
            </a:r>
          </a:p>
        </p:txBody>
      </p:sp>
      <p:pic>
        <p:nvPicPr>
          <p:cNvPr id="5" name="Content Placeholder 4" descr="Graphical user interface, text&#10;&#10;Description automatically generated with medium confidence">
            <a:extLst>
              <a:ext uri="{FF2B5EF4-FFF2-40B4-BE49-F238E27FC236}">
                <a16:creationId xmlns:a16="http://schemas.microsoft.com/office/drawing/2014/main" id="{066E5EB2-8A24-080C-28A7-1DDF72881D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51050" y="1968703"/>
            <a:ext cx="8089900" cy="1066800"/>
          </a:xfrm>
        </p:spPr>
      </p:pic>
    </p:spTree>
    <p:extLst>
      <p:ext uri="{BB962C8B-B14F-4D97-AF65-F5344CB8AC3E}">
        <p14:creationId xmlns:p14="http://schemas.microsoft.com/office/powerpoint/2010/main" val="41338986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63F2D-AC4B-1AC3-AA7A-621B998F5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use a DDM?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015146-8E54-FB8A-9553-A012DC6266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9086" y="1825625"/>
            <a:ext cx="10515600" cy="4351338"/>
          </a:xfrm>
        </p:spPr>
        <p:txBody>
          <a:bodyPr/>
          <a:lstStyle/>
          <a:p>
            <a:pPr>
              <a:buFontTx/>
              <a:buChar char="-"/>
            </a:pPr>
            <a:r>
              <a:rPr lang="en-US" dirty="0"/>
              <a:t>Example: </a:t>
            </a:r>
          </a:p>
        </p:txBody>
      </p:sp>
      <p:pic>
        <p:nvPicPr>
          <p:cNvPr id="7" name="Graphic 6" descr="Female Profile outline">
            <a:extLst>
              <a:ext uri="{FF2B5EF4-FFF2-40B4-BE49-F238E27FC236}">
                <a16:creationId xmlns:a16="http://schemas.microsoft.com/office/drawing/2014/main" id="{F619D500-296A-2623-EA75-F9A72F6B46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57260" y="2584562"/>
            <a:ext cx="1531049" cy="1531049"/>
          </a:xfrm>
          <a:prstGeom prst="rect">
            <a:avLst/>
          </a:prstGeom>
        </p:spPr>
      </p:pic>
      <p:pic>
        <p:nvPicPr>
          <p:cNvPr id="9" name="Graphic 8" descr="Male profile outline">
            <a:extLst>
              <a:ext uri="{FF2B5EF4-FFF2-40B4-BE49-F238E27FC236}">
                <a16:creationId xmlns:a16="http://schemas.microsoft.com/office/drawing/2014/main" id="{CB1E0E9A-D47D-413F-8986-6BD2C20E3D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54187" y="2584562"/>
            <a:ext cx="1531049" cy="153104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EC3DAFA-8B23-ACE8-0313-8D1E339443AE}"/>
              </a:ext>
            </a:extLst>
          </p:cNvPr>
          <p:cNvSpPr txBox="1"/>
          <p:nvPr/>
        </p:nvSpPr>
        <p:spPr>
          <a:xfrm>
            <a:off x="4103759" y="2216037"/>
            <a:ext cx="631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John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77BCC7-3D29-0D0B-39F0-13F94A84EF94}"/>
              </a:ext>
            </a:extLst>
          </p:cNvPr>
          <p:cNvSpPr txBox="1"/>
          <p:nvPr/>
        </p:nvSpPr>
        <p:spPr>
          <a:xfrm>
            <a:off x="7006832" y="2221883"/>
            <a:ext cx="614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Jane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CEA6D39-A7C1-F8A7-7C88-3C060AB8FC4E}"/>
              </a:ext>
            </a:extLst>
          </p:cNvPr>
          <p:cNvSpPr txBox="1"/>
          <p:nvPr/>
        </p:nvSpPr>
        <p:spPr>
          <a:xfrm>
            <a:off x="3407228" y="4013402"/>
            <a:ext cx="18639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Mean RT = 450ms</a:t>
            </a:r>
          </a:p>
          <a:p>
            <a:pPr algn="ctr"/>
            <a:r>
              <a:rPr lang="en-US" dirty="0"/>
              <a:t>Accuracy = 87%</a:t>
            </a:r>
          </a:p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20A308-5830-72C7-67F9-D374F0368558}"/>
              </a:ext>
            </a:extLst>
          </p:cNvPr>
          <p:cNvSpPr txBox="1"/>
          <p:nvPr/>
        </p:nvSpPr>
        <p:spPr>
          <a:xfrm>
            <a:off x="6381981" y="4013402"/>
            <a:ext cx="18639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Mean RT = 560ms</a:t>
            </a:r>
          </a:p>
          <a:p>
            <a:pPr algn="ctr"/>
            <a:r>
              <a:rPr lang="en-US" dirty="0"/>
              <a:t>Accuracy = 90%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318341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6DFF9-E833-0919-1642-2C8C3A1E69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HDDM Regression</a:t>
            </a:r>
          </a:p>
        </p:txBody>
      </p:sp>
      <p:pic>
        <p:nvPicPr>
          <p:cNvPr id="5" name="Content Placeholder 4" descr="Graphical user interface, text&#10;&#10;Description automatically generated with medium confidence">
            <a:extLst>
              <a:ext uri="{FF2B5EF4-FFF2-40B4-BE49-F238E27FC236}">
                <a16:creationId xmlns:a16="http://schemas.microsoft.com/office/drawing/2014/main" id="{066E5EB2-8A24-080C-28A7-1DDF72881D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51050" y="1968703"/>
            <a:ext cx="8089900" cy="1066800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3BE3AB9-C00F-2E0A-3CE2-C95EA4E9CBE6}"/>
              </a:ext>
            </a:extLst>
          </p:cNvPr>
          <p:cNvSpPr/>
          <p:nvPr/>
        </p:nvSpPr>
        <p:spPr>
          <a:xfrm>
            <a:off x="2051050" y="2061964"/>
            <a:ext cx="6515100" cy="2684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C3D00F-63E4-8C36-0362-1CE0983109A7}"/>
              </a:ext>
            </a:extLst>
          </p:cNvPr>
          <p:cNvSpPr txBox="1"/>
          <p:nvPr/>
        </p:nvSpPr>
        <p:spPr>
          <a:xfrm>
            <a:off x="1914803" y="3551274"/>
            <a:ext cx="7844007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Instead of </a:t>
            </a:r>
            <a:r>
              <a:rPr lang="en-US" i="1" dirty="0" err="1"/>
              <a:t>hddm.HDDM</a:t>
            </a:r>
            <a:r>
              <a:rPr lang="en-US" i="1" dirty="0"/>
              <a:t>()</a:t>
            </a:r>
            <a:r>
              <a:rPr lang="en-US" dirty="0"/>
              <a:t>, we now use </a:t>
            </a:r>
            <a:r>
              <a:rPr lang="en-US" dirty="0" err="1"/>
              <a:t>hddm.models.HDDMRegressor</a:t>
            </a:r>
            <a:r>
              <a:rPr lang="en-US" dirty="0"/>
              <a:t>()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We provide it with our data and a list of strings specifying the regression equation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HDDM uses Patsy* under the hood, which has the same format as R regressions:</a:t>
            </a:r>
          </a:p>
          <a:p>
            <a:pPr algn="ctr"/>
            <a:r>
              <a:rPr lang="en-US" dirty="0"/>
              <a:t>DV ~ predictor1 + predictor2, etc., where the intercept is implied</a:t>
            </a:r>
          </a:p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E928F9-002C-EAC7-A60A-8E2F2E304BF3}"/>
              </a:ext>
            </a:extLst>
          </p:cNvPr>
          <p:cNvSpPr txBox="1"/>
          <p:nvPr/>
        </p:nvSpPr>
        <p:spPr>
          <a:xfrm>
            <a:off x="9357502" y="6521155"/>
            <a:ext cx="27821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* </a:t>
            </a:r>
            <a:r>
              <a:rPr lang="en-US" sz="1200" dirty="0">
                <a:hlinkClick r:id="rId3"/>
              </a:rPr>
              <a:t>https://patsy.readthedocs.io/en/latest/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78465973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6DFF9-E833-0919-1642-2C8C3A1E69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HDDM Regression</a:t>
            </a:r>
          </a:p>
        </p:txBody>
      </p:sp>
      <p:pic>
        <p:nvPicPr>
          <p:cNvPr id="5" name="Content Placeholder 4" descr="Graphical user interface, text&#10;&#10;Description automatically generated with medium confidence">
            <a:extLst>
              <a:ext uri="{FF2B5EF4-FFF2-40B4-BE49-F238E27FC236}">
                <a16:creationId xmlns:a16="http://schemas.microsoft.com/office/drawing/2014/main" id="{066E5EB2-8A24-080C-28A7-1DDF72881D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51050" y="1968703"/>
            <a:ext cx="8089900" cy="1066800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3BE3AB9-C00F-2E0A-3CE2-C95EA4E9CBE6}"/>
              </a:ext>
            </a:extLst>
          </p:cNvPr>
          <p:cNvSpPr/>
          <p:nvPr/>
        </p:nvSpPr>
        <p:spPr>
          <a:xfrm>
            <a:off x="2051050" y="2061964"/>
            <a:ext cx="6515100" cy="2684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C3D00F-63E4-8C36-0362-1CE0983109A7}"/>
              </a:ext>
            </a:extLst>
          </p:cNvPr>
          <p:cNvSpPr txBox="1"/>
          <p:nvPr/>
        </p:nvSpPr>
        <p:spPr>
          <a:xfrm>
            <a:off x="1809231" y="3551274"/>
            <a:ext cx="8055154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We can pass many regression models to the same HDDM call. E.g., </a:t>
            </a:r>
          </a:p>
          <a:p>
            <a:pPr algn="ctr"/>
            <a:endParaRPr lang="en-US" dirty="0"/>
          </a:p>
          <a:p>
            <a:pPr algn="ctr"/>
            <a:r>
              <a:rPr lang="en-US" i="1" dirty="0"/>
              <a:t>[‘a ~ </a:t>
            </a:r>
            <a:r>
              <a:rPr lang="en-US" i="1" dirty="0" err="1"/>
              <a:t>eeg_z</a:t>
            </a:r>
            <a:r>
              <a:rPr lang="en-US" i="1" dirty="0"/>
              <a:t>, v ~ </a:t>
            </a:r>
            <a:r>
              <a:rPr lang="en-US" i="1" dirty="0" err="1"/>
              <a:t>eeg_z</a:t>
            </a:r>
            <a:r>
              <a:rPr lang="en-US" i="1" dirty="0"/>
              <a:t>, t ~ </a:t>
            </a:r>
            <a:r>
              <a:rPr lang="en-US" i="1" dirty="0" err="1"/>
              <a:t>eeg_z</a:t>
            </a:r>
            <a:r>
              <a:rPr lang="en-US" i="1" dirty="0"/>
              <a:t>] 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would fit a regression to predict all parameters in the DDM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For now, we will only estimate the drift rate (v) as a function of (~) EEG signal (</a:t>
            </a:r>
            <a:r>
              <a:rPr lang="en-US" dirty="0" err="1"/>
              <a:t>eeg_z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98492240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6DFF9-E833-0919-1642-2C8C3A1E69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HDDM Regression</a:t>
            </a:r>
          </a:p>
        </p:txBody>
      </p:sp>
      <p:pic>
        <p:nvPicPr>
          <p:cNvPr id="5" name="Content Placeholder 4" descr="Graphical user interface, text&#10;&#10;Description automatically generated with medium confidence">
            <a:extLst>
              <a:ext uri="{FF2B5EF4-FFF2-40B4-BE49-F238E27FC236}">
                <a16:creationId xmlns:a16="http://schemas.microsoft.com/office/drawing/2014/main" id="{066E5EB2-8A24-080C-28A7-1DDF72881D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51050" y="1968703"/>
            <a:ext cx="8089900" cy="1066800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3BE3AB9-C00F-2E0A-3CE2-C95EA4E9CBE6}"/>
              </a:ext>
            </a:extLst>
          </p:cNvPr>
          <p:cNvSpPr/>
          <p:nvPr/>
        </p:nvSpPr>
        <p:spPr>
          <a:xfrm>
            <a:off x="2051049" y="2285999"/>
            <a:ext cx="7985579" cy="74950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C3D00F-63E4-8C36-0362-1CE0983109A7}"/>
              </a:ext>
            </a:extLst>
          </p:cNvPr>
          <p:cNvSpPr txBox="1"/>
          <p:nvPr/>
        </p:nvSpPr>
        <p:spPr>
          <a:xfrm>
            <a:off x="4409341" y="3551274"/>
            <a:ext cx="2854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All this is the same as before</a:t>
            </a:r>
          </a:p>
        </p:txBody>
      </p:sp>
    </p:spTree>
    <p:extLst>
      <p:ext uri="{BB962C8B-B14F-4D97-AF65-F5344CB8AC3E}">
        <p14:creationId xmlns:p14="http://schemas.microsoft.com/office/powerpoint/2010/main" val="171045429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216FC-9F38-0EEA-8B08-2300C8156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4a. Analyze the results </a:t>
            </a:r>
          </a:p>
        </p:txBody>
      </p:sp>
      <p:pic>
        <p:nvPicPr>
          <p:cNvPr id="5" name="Content Placeholder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28E8CEAF-5384-F656-CC80-DC1C402E33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73881" y="2038276"/>
            <a:ext cx="6394974" cy="4351338"/>
          </a:xfrm>
        </p:spPr>
      </p:pic>
      <p:pic>
        <p:nvPicPr>
          <p:cNvPr id="7" name="Picture 6" descr="A picture containing icon&#10;&#10;Description automatically generated">
            <a:extLst>
              <a:ext uri="{FF2B5EF4-FFF2-40B4-BE49-F238E27FC236}">
                <a16:creationId xmlns:a16="http://schemas.microsoft.com/office/drawing/2014/main" id="{291420EB-49E5-DF8D-5B4D-319F8A2E69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247" y="2379478"/>
            <a:ext cx="2590800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21438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216FC-9F38-0EEA-8B08-2300C8156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4a. Analyze the results </a:t>
            </a:r>
          </a:p>
        </p:txBody>
      </p:sp>
      <p:pic>
        <p:nvPicPr>
          <p:cNvPr id="5" name="Content Placeholder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28E8CEAF-5384-F656-CC80-DC1C402E33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73881" y="2038276"/>
            <a:ext cx="6394974" cy="4351338"/>
          </a:xfrm>
        </p:spPr>
      </p:pic>
      <p:pic>
        <p:nvPicPr>
          <p:cNvPr id="7" name="Picture 6" descr="A picture containing icon&#10;&#10;Description automatically generated">
            <a:extLst>
              <a:ext uri="{FF2B5EF4-FFF2-40B4-BE49-F238E27FC236}">
                <a16:creationId xmlns:a16="http://schemas.microsoft.com/office/drawing/2014/main" id="{291420EB-49E5-DF8D-5B4D-319F8A2E69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247" y="2379478"/>
            <a:ext cx="2590800" cy="4191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1334DB8-F8C3-ADF0-1B9F-BFE69D0BDD18}"/>
              </a:ext>
            </a:extLst>
          </p:cNvPr>
          <p:cNvSpPr/>
          <p:nvPr/>
        </p:nvSpPr>
        <p:spPr>
          <a:xfrm>
            <a:off x="5113818" y="2038276"/>
            <a:ext cx="6515100" cy="28420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A1D79BF-E987-FEB3-71AB-05358305F479}"/>
              </a:ext>
            </a:extLst>
          </p:cNvPr>
          <p:cNvSpPr txBox="1"/>
          <p:nvPr/>
        </p:nvSpPr>
        <p:spPr>
          <a:xfrm>
            <a:off x="838200" y="3487368"/>
            <a:ext cx="282826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Because we did not estimate regression models for </a:t>
            </a:r>
            <a:r>
              <a:rPr lang="en-US" i="1" dirty="0"/>
              <a:t>a</a:t>
            </a:r>
            <a:r>
              <a:rPr lang="en-US" dirty="0"/>
              <a:t> or </a:t>
            </a:r>
            <a:r>
              <a:rPr lang="en-US" i="1" dirty="0"/>
              <a:t>t, </a:t>
            </a:r>
            <a:r>
              <a:rPr lang="en-US" dirty="0"/>
              <a:t>all this output is the same. </a:t>
            </a:r>
          </a:p>
          <a:p>
            <a:endParaRPr lang="en-US" i="1" dirty="0"/>
          </a:p>
          <a:p>
            <a:r>
              <a:rPr lang="en-US" dirty="0"/>
              <a:t>That is, group and subject-specific parameter values</a:t>
            </a:r>
          </a:p>
        </p:txBody>
      </p:sp>
    </p:spTree>
    <p:extLst>
      <p:ext uri="{BB962C8B-B14F-4D97-AF65-F5344CB8AC3E}">
        <p14:creationId xmlns:p14="http://schemas.microsoft.com/office/powerpoint/2010/main" val="137663758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216FC-9F38-0EEA-8B08-2300C8156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4a. Analyze the results </a:t>
            </a:r>
          </a:p>
        </p:txBody>
      </p:sp>
      <p:pic>
        <p:nvPicPr>
          <p:cNvPr id="5" name="Content Placeholder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28E8CEAF-5384-F656-CC80-DC1C402E33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73881" y="2038276"/>
            <a:ext cx="6394974" cy="4351338"/>
          </a:xfrm>
        </p:spPr>
      </p:pic>
      <p:pic>
        <p:nvPicPr>
          <p:cNvPr id="7" name="Picture 6" descr="A picture containing icon&#10;&#10;Description automatically generated">
            <a:extLst>
              <a:ext uri="{FF2B5EF4-FFF2-40B4-BE49-F238E27FC236}">
                <a16:creationId xmlns:a16="http://schemas.microsoft.com/office/drawing/2014/main" id="{291420EB-49E5-DF8D-5B4D-319F8A2E69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247" y="2379478"/>
            <a:ext cx="2590800" cy="4191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1334DB8-F8C3-ADF0-1B9F-BFE69D0BDD18}"/>
              </a:ext>
            </a:extLst>
          </p:cNvPr>
          <p:cNvSpPr/>
          <p:nvPr/>
        </p:nvSpPr>
        <p:spPr>
          <a:xfrm>
            <a:off x="5113818" y="4890976"/>
            <a:ext cx="6515100" cy="149863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A1D79BF-E987-FEB3-71AB-05358305F479}"/>
                  </a:ext>
                </a:extLst>
              </p:cNvPr>
              <p:cNvSpPr txBox="1"/>
              <p:nvPr/>
            </p:nvSpPr>
            <p:spPr>
              <a:xfrm>
                <a:off x="746622" y="2945108"/>
                <a:ext cx="3616842" cy="34780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Now we no longer have a single value for the drift rate (v)</a:t>
                </a:r>
              </a:p>
              <a:p>
                <a:pPr algn="ctr"/>
                <a:endParaRPr lang="en-US" dirty="0"/>
              </a:p>
              <a:p>
                <a:pPr algn="ctr"/>
                <a:r>
                  <a:rPr lang="en-US" dirty="0"/>
                  <a:t>Instead, we have an intercept value per subject and a group-level slope of </a:t>
                </a:r>
                <a:r>
                  <a:rPr lang="en-US" dirty="0" err="1"/>
                  <a:t>eeg_z</a:t>
                </a:r>
                <a:r>
                  <a:rPr lang="en-US" dirty="0"/>
                  <a:t> on v. </a:t>
                </a:r>
              </a:p>
              <a:p>
                <a:pPr algn="ctr"/>
                <a:endParaRPr lang="en-US" dirty="0"/>
              </a:p>
              <a:p>
                <a:pPr algn="ctr"/>
                <a:r>
                  <a:rPr lang="en-US" dirty="0"/>
                  <a:t>So the trial by trial estimate for v is:</a:t>
                </a:r>
              </a:p>
              <a:p>
                <a:pPr algn="ctr"/>
                <a:r>
                  <a:rPr lang="en-US" dirty="0"/>
                  <a:t>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𝐼𝑛𝑡𝑒𝑟𝑐𝑒𝑝𝑡</m:t>
                              </m:r>
                            </m:sub>
                          </m:sSub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𝑒𝑒</m:t>
                          </m:r>
                          <m:sSub>
                            <m:sSub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sub>
                      </m:sSub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𝑒𝑒</m:t>
                      </m:r>
                      <m:sSub>
                        <m:sSub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algn="ctr"/>
                <a:endParaRPr lang="en-US" dirty="0"/>
              </a:p>
              <a:p>
                <a:pPr algn="ctr"/>
                <a:r>
                  <a:rPr lang="en-US" dirty="0"/>
                  <a:t>For subject </a:t>
                </a:r>
                <a:r>
                  <a:rPr lang="en-US" i="1" dirty="0"/>
                  <a:t>i</a:t>
                </a:r>
                <a:r>
                  <a:rPr lang="en-US" dirty="0"/>
                  <a:t> and on trial </a:t>
                </a:r>
                <a:r>
                  <a:rPr lang="en-US" i="1" dirty="0"/>
                  <a:t>j</a:t>
                </a:r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A1D79BF-E987-FEB3-71AB-05358305F4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622" y="2945108"/>
                <a:ext cx="3616842" cy="3478003"/>
              </a:xfrm>
              <a:prstGeom prst="rect">
                <a:avLst/>
              </a:prstGeom>
              <a:blipFill>
                <a:blip r:embed="rId4"/>
                <a:stretch>
                  <a:fillRect t="-727" r="-1049" b="-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4419908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216FC-9F38-0EEA-8B08-2300C8156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4b. Analyze/Visualize the results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9">
                <a:extLst>
                  <a:ext uri="{FF2B5EF4-FFF2-40B4-BE49-F238E27FC236}">
                    <a16:creationId xmlns:a16="http://schemas.microsoft.com/office/drawing/2014/main" id="{CC721FEB-142D-14DB-4DD0-DFB1935BF9E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Therefore, if our question is whether EEG signal predicts drift rate, then we must examine the posterior for effect of EEG signal on drift rate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𝑒𝑒</m:t>
                        </m:r>
                        <m:sSub>
                          <m:sSubPr>
                            <m:ctrlPr>
                              <a:rPr lang="en-CA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sub>
                    </m:sSub>
                    <m:r>
                      <a:rPr lang="en-CA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. </a:t>
                </a:r>
              </a:p>
            </p:txBody>
          </p:sp>
        </mc:Choice>
        <mc:Fallback xmlns="">
          <p:sp>
            <p:nvSpPr>
              <p:cNvPr id="11" name="Content Placeholder 9">
                <a:extLst>
                  <a:ext uri="{FF2B5EF4-FFF2-40B4-BE49-F238E27FC236}">
                    <a16:creationId xmlns:a16="http://schemas.microsoft.com/office/drawing/2014/main" id="{CC721FEB-142D-14DB-4DD0-DFB1935BF9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2"/>
                <a:stretch>
                  <a:fillRect l="-1206" t="-2326" r="-14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5022201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216FC-9F38-0EEA-8B08-2300C8156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4b. Analyze/Visualize the results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9">
                <a:extLst>
                  <a:ext uri="{FF2B5EF4-FFF2-40B4-BE49-F238E27FC236}">
                    <a16:creationId xmlns:a16="http://schemas.microsoft.com/office/drawing/2014/main" id="{CC721FEB-142D-14DB-4DD0-DFB1935BF9E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Therefore, if our question is whether EEG signal predicts drift rate, then we must examine the posterior for effect of EEG signal on drift rate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𝑒𝑒</m:t>
                        </m:r>
                        <m:sSub>
                          <m:sSubPr>
                            <m:ctrlPr>
                              <a:rPr lang="en-CA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sub>
                    </m:sSub>
                    <m:r>
                      <a:rPr lang="en-CA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.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11" name="Content Placeholder 9">
                <a:extLst>
                  <a:ext uri="{FF2B5EF4-FFF2-40B4-BE49-F238E27FC236}">
                    <a16:creationId xmlns:a16="http://schemas.microsoft.com/office/drawing/2014/main" id="{CC721FEB-142D-14DB-4DD0-DFB1935BF9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2"/>
                <a:stretch>
                  <a:fillRect l="-1206" t="-2326" r="-14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10AD2B10-40A5-8D07-D35F-BD9D50AF609F}"/>
              </a:ext>
            </a:extLst>
          </p:cNvPr>
          <p:cNvSpPr txBox="1"/>
          <p:nvPr/>
        </p:nvSpPr>
        <p:spPr>
          <a:xfrm>
            <a:off x="933852" y="3731568"/>
            <a:ext cx="516214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proportion of the posterior is above 0?</a:t>
            </a:r>
          </a:p>
          <a:p>
            <a:endParaRPr lang="en-US" dirty="0"/>
          </a:p>
          <a:p>
            <a:r>
              <a:rPr lang="en-US" dirty="0"/>
              <a:t>In other words, how likely is it that the effect of EEG on drift rate is bigger than 0?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634850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216FC-9F38-0EEA-8B08-2300C8156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4b. Analyze/Visualize the results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9">
                <a:extLst>
                  <a:ext uri="{FF2B5EF4-FFF2-40B4-BE49-F238E27FC236}">
                    <a16:creationId xmlns:a16="http://schemas.microsoft.com/office/drawing/2014/main" id="{CC721FEB-142D-14DB-4DD0-DFB1935BF9E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Therefore, if our question is whether EEG signal predicts drift rate, then we must examine the posterior for effect of EEG signal on drift rate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𝑒𝑒</m:t>
                        </m:r>
                        <m:sSub>
                          <m:sSubPr>
                            <m:ctrlPr>
                              <a:rPr lang="en-CA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sub>
                    </m:sSub>
                    <m:r>
                      <a:rPr lang="en-CA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.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11" name="Content Placeholder 9">
                <a:extLst>
                  <a:ext uri="{FF2B5EF4-FFF2-40B4-BE49-F238E27FC236}">
                    <a16:creationId xmlns:a16="http://schemas.microsoft.com/office/drawing/2014/main" id="{CC721FEB-142D-14DB-4DD0-DFB1935BF9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2"/>
                <a:stretch>
                  <a:fillRect l="-1206" t="-2326" r="-14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3CFCFD2F-4E89-F849-B7BB-1200165F47F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876013" y="2756732"/>
            <a:ext cx="6021475" cy="39454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0AD2B10-40A5-8D07-D35F-BD9D50AF609F}"/>
              </a:ext>
            </a:extLst>
          </p:cNvPr>
          <p:cNvSpPr txBox="1"/>
          <p:nvPr/>
        </p:nvSpPr>
        <p:spPr>
          <a:xfrm>
            <a:off x="933852" y="3731568"/>
            <a:ext cx="516214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proportion of the posterior is above 0?</a:t>
            </a:r>
          </a:p>
          <a:p>
            <a:r>
              <a:rPr lang="en-US" dirty="0">
                <a:solidFill>
                  <a:srgbClr val="FF0000"/>
                </a:solidFill>
              </a:rPr>
              <a:t>We can compute this directly as we saw before</a:t>
            </a:r>
          </a:p>
          <a:p>
            <a:endParaRPr lang="en-US" dirty="0"/>
          </a:p>
          <a:p>
            <a:r>
              <a:rPr lang="en-US" dirty="0"/>
              <a:t>In other words, how likely is it that the effect of EEG on drift rate is bigger than 0?</a:t>
            </a:r>
          </a:p>
          <a:p>
            <a:r>
              <a:rPr lang="en-US" dirty="0">
                <a:solidFill>
                  <a:srgbClr val="FF0000"/>
                </a:solidFill>
              </a:rPr>
              <a:t>In line with the frequentist method, we can see whether this likelihood is less than 5% by specifying 95% CI. If these don’t overlap with 0, the effect is “robust”, ”meaningful”, “”””significant””””” </a:t>
            </a:r>
          </a:p>
        </p:txBody>
      </p:sp>
    </p:spTree>
    <p:extLst>
      <p:ext uri="{BB962C8B-B14F-4D97-AF65-F5344CB8AC3E}">
        <p14:creationId xmlns:p14="http://schemas.microsoft.com/office/powerpoint/2010/main" val="307478039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216FC-9F38-0EEA-8B08-2300C8156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4b. Analyze/Visualize the results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9">
                <a:extLst>
                  <a:ext uri="{FF2B5EF4-FFF2-40B4-BE49-F238E27FC236}">
                    <a16:creationId xmlns:a16="http://schemas.microsoft.com/office/drawing/2014/main" id="{CC721FEB-142D-14DB-4DD0-DFB1935BF9E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Therefore, if our question is whether EEG signal predicts drift rate, then we must examine the posterior for effect of EEG signal on drift rate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𝑒𝑒</m:t>
                        </m:r>
                        <m:sSub>
                          <m:sSubPr>
                            <m:ctrlPr>
                              <a:rPr lang="en-CA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sub>
                    </m:sSub>
                    <m:r>
                      <a:rPr lang="en-CA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.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11" name="Content Placeholder 9">
                <a:extLst>
                  <a:ext uri="{FF2B5EF4-FFF2-40B4-BE49-F238E27FC236}">
                    <a16:creationId xmlns:a16="http://schemas.microsoft.com/office/drawing/2014/main" id="{CC721FEB-142D-14DB-4DD0-DFB1935BF9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2"/>
                <a:stretch>
                  <a:fillRect l="-1206" t="-2326" r="-14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3CFCFD2F-4E89-F849-B7BB-1200165F47F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876013" y="2756732"/>
            <a:ext cx="6021475" cy="39454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0AD2B10-40A5-8D07-D35F-BD9D50AF609F}"/>
              </a:ext>
            </a:extLst>
          </p:cNvPr>
          <p:cNvSpPr txBox="1"/>
          <p:nvPr/>
        </p:nvSpPr>
        <p:spPr>
          <a:xfrm>
            <a:off x="933852" y="3731568"/>
            <a:ext cx="516214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proportion of the posterior is above 0?</a:t>
            </a:r>
          </a:p>
          <a:p>
            <a:endParaRPr lang="en-US" dirty="0"/>
          </a:p>
          <a:p>
            <a:endParaRPr lang="en-US" dirty="0"/>
          </a:p>
          <a:p>
            <a:pPr algn="ctr"/>
            <a:r>
              <a:rPr lang="en-US" dirty="0"/>
              <a:t>P(</a:t>
            </a:r>
            <a:r>
              <a:rPr lang="en-US" dirty="0" err="1"/>
              <a:t>v_eeg_z</a:t>
            </a:r>
            <a:r>
              <a:rPr lang="en-US" dirty="0"/>
              <a:t> &gt; 0) = 0</a:t>
            </a:r>
          </a:p>
          <a:p>
            <a:endParaRPr lang="en-US" dirty="0"/>
          </a:p>
          <a:p>
            <a:r>
              <a:rPr lang="en-US" dirty="0"/>
              <a:t>In other words, how likely is it that the effect of EEG on drift rate is bigger than 0?</a:t>
            </a:r>
          </a:p>
          <a:p>
            <a:endParaRPr lang="en-US" dirty="0"/>
          </a:p>
          <a:p>
            <a:endParaRPr lang="en-US" dirty="0"/>
          </a:p>
          <a:p>
            <a:pPr algn="ctr"/>
            <a:r>
              <a:rPr lang="en-US" dirty="0"/>
              <a:t>95% CI = [-0.19 -0.03]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F55B44-6AEA-D1A3-FC03-110ED7F9FF5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486318" y="4176824"/>
            <a:ext cx="3606677" cy="2439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BA9AE4-AC69-F258-C9D0-D3BFC2388A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6318" y="5723265"/>
            <a:ext cx="3606677" cy="339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7166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63F2D-AC4B-1AC3-AA7A-621B998F5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use a DDM?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015146-8E54-FB8A-9553-A012DC6266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9086" y="1825625"/>
            <a:ext cx="10515600" cy="4351338"/>
          </a:xfrm>
        </p:spPr>
        <p:txBody>
          <a:bodyPr/>
          <a:lstStyle/>
          <a:p>
            <a:pPr>
              <a:buFontTx/>
              <a:buChar char="-"/>
            </a:pPr>
            <a:r>
              <a:rPr lang="en-US" dirty="0"/>
              <a:t>Example: </a:t>
            </a:r>
          </a:p>
        </p:txBody>
      </p:sp>
      <p:pic>
        <p:nvPicPr>
          <p:cNvPr id="7" name="Graphic 6" descr="Female Profile outline">
            <a:extLst>
              <a:ext uri="{FF2B5EF4-FFF2-40B4-BE49-F238E27FC236}">
                <a16:creationId xmlns:a16="http://schemas.microsoft.com/office/drawing/2014/main" id="{F619D500-296A-2623-EA75-F9A72F6B46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57260" y="2584562"/>
            <a:ext cx="1531049" cy="1531049"/>
          </a:xfrm>
          <a:prstGeom prst="rect">
            <a:avLst/>
          </a:prstGeom>
        </p:spPr>
      </p:pic>
      <p:pic>
        <p:nvPicPr>
          <p:cNvPr id="9" name="Graphic 8" descr="Male profile outline">
            <a:extLst>
              <a:ext uri="{FF2B5EF4-FFF2-40B4-BE49-F238E27FC236}">
                <a16:creationId xmlns:a16="http://schemas.microsoft.com/office/drawing/2014/main" id="{CB1E0E9A-D47D-413F-8986-6BD2C20E3D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54187" y="2584562"/>
            <a:ext cx="1531049" cy="153104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EC3DAFA-8B23-ACE8-0313-8D1E339443AE}"/>
              </a:ext>
            </a:extLst>
          </p:cNvPr>
          <p:cNvSpPr txBox="1"/>
          <p:nvPr/>
        </p:nvSpPr>
        <p:spPr>
          <a:xfrm>
            <a:off x="4103759" y="2216037"/>
            <a:ext cx="631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John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77BCC7-3D29-0D0B-39F0-13F94A84EF94}"/>
              </a:ext>
            </a:extLst>
          </p:cNvPr>
          <p:cNvSpPr txBox="1"/>
          <p:nvPr/>
        </p:nvSpPr>
        <p:spPr>
          <a:xfrm>
            <a:off x="7006832" y="2221883"/>
            <a:ext cx="614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Jane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CEA6D39-A7C1-F8A7-7C88-3C060AB8FC4E}"/>
              </a:ext>
            </a:extLst>
          </p:cNvPr>
          <p:cNvSpPr txBox="1"/>
          <p:nvPr/>
        </p:nvSpPr>
        <p:spPr>
          <a:xfrm>
            <a:off x="3407228" y="4013402"/>
            <a:ext cx="18639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Mean RT = 450ms</a:t>
            </a:r>
          </a:p>
          <a:p>
            <a:pPr algn="ctr"/>
            <a:r>
              <a:rPr lang="en-US" dirty="0"/>
              <a:t>Accuracy = 87%</a:t>
            </a:r>
          </a:p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20A308-5830-72C7-67F9-D374F0368558}"/>
              </a:ext>
            </a:extLst>
          </p:cNvPr>
          <p:cNvSpPr txBox="1"/>
          <p:nvPr/>
        </p:nvSpPr>
        <p:spPr>
          <a:xfrm>
            <a:off x="6381981" y="4013402"/>
            <a:ext cx="18639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Mean RT = 560ms</a:t>
            </a:r>
          </a:p>
          <a:p>
            <a:pPr algn="ctr"/>
            <a:r>
              <a:rPr lang="en-US" dirty="0"/>
              <a:t>Accuracy = 90%</a:t>
            </a:r>
          </a:p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463922-83A3-24ED-FA0E-00D86E0DE270}"/>
              </a:ext>
            </a:extLst>
          </p:cNvPr>
          <p:cNvSpPr txBox="1"/>
          <p:nvPr/>
        </p:nvSpPr>
        <p:spPr>
          <a:xfrm>
            <a:off x="4336572" y="5214632"/>
            <a:ext cx="326063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Who did better?</a:t>
            </a:r>
          </a:p>
          <a:p>
            <a:pPr algn="ctr"/>
            <a:r>
              <a:rPr lang="en-US" dirty="0"/>
              <a:t>Who worked harder?</a:t>
            </a:r>
          </a:p>
          <a:p>
            <a:pPr algn="ctr"/>
            <a:endParaRPr lang="en-US" dirty="0"/>
          </a:p>
          <a:p>
            <a:pPr algn="ctr"/>
            <a:r>
              <a:rPr lang="en-US" i="1" u="sng" dirty="0"/>
              <a:t>Why</a:t>
            </a:r>
            <a:r>
              <a:rPr lang="en-US" u="sng" dirty="0"/>
              <a:t> was Jane slower than John?</a:t>
            </a:r>
          </a:p>
        </p:txBody>
      </p:sp>
    </p:spTree>
    <p:extLst>
      <p:ext uri="{BB962C8B-B14F-4D97-AF65-F5344CB8AC3E}">
        <p14:creationId xmlns:p14="http://schemas.microsoft.com/office/powerpoint/2010/main" val="55595540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216FC-9F38-0EEA-8B08-2300C8156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4b. Analyze/Visualize the results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9">
                <a:extLst>
                  <a:ext uri="{FF2B5EF4-FFF2-40B4-BE49-F238E27FC236}">
                    <a16:creationId xmlns:a16="http://schemas.microsoft.com/office/drawing/2014/main" id="{CC721FEB-142D-14DB-4DD0-DFB1935BF9E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Therefore, if our question is whether EEG signal predicts drift rate, then we must examine the posterior for effect of EEG signal on drift rate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𝑒𝑒</m:t>
                        </m:r>
                        <m:sSub>
                          <m:sSubPr>
                            <m:ctrlPr>
                              <a:rPr lang="en-CA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sub>
                    </m:sSub>
                    <m:r>
                      <a:rPr lang="en-CA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.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11" name="Content Placeholder 9">
                <a:extLst>
                  <a:ext uri="{FF2B5EF4-FFF2-40B4-BE49-F238E27FC236}">
                    <a16:creationId xmlns:a16="http://schemas.microsoft.com/office/drawing/2014/main" id="{CC721FEB-142D-14DB-4DD0-DFB1935BF9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2"/>
                <a:stretch>
                  <a:fillRect l="-1206" t="-2326" r="-14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3CFCFD2F-4E89-F849-B7BB-1200165F47F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876013" y="2756732"/>
            <a:ext cx="6021475" cy="39454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0AD2B10-40A5-8D07-D35F-BD9D50AF609F}"/>
              </a:ext>
            </a:extLst>
          </p:cNvPr>
          <p:cNvSpPr txBox="1"/>
          <p:nvPr/>
        </p:nvSpPr>
        <p:spPr>
          <a:xfrm>
            <a:off x="933852" y="3731568"/>
            <a:ext cx="516214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words, </a:t>
            </a:r>
          </a:p>
          <a:p>
            <a:endParaRPr lang="en-US" dirty="0"/>
          </a:p>
          <a:p>
            <a:r>
              <a:rPr lang="en-US" dirty="0"/>
              <a:t>“EEG signal exerted a negative effect on drift rates, such that when EEG activity was heightened, people tended more quickly towards the left option than the right option (b = -0.10, 95% CI = [-0.19, -0.03], P = 0)”</a:t>
            </a:r>
          </a:p>
        </p:txBody>
      </p:sp>
    </p:spTree>
    <p:extLst>
      <p:ext uri="{BB962C8B-B14F-4D97-AF65-F5344CB8AC3E}">
        <p14:creationId xmlns:p14="http://schemas.microsoft.com/office/powerpoint/2010/main" val="119491541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4D832E-CB7D-25DC-D383-F563DE86DE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HSSM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0ADF9D5C-5DC6-F67B-3DB5-DFB1542FB1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42138" y="31204"/>
            <a:ext cx="5886005" cy="1907878"/>
          </a:xfrm>
        </p:spPr>
      </p:pic>
      <p:sp>
        <p:nvSpPr>
          <p:cNvPr id="6" name="Content Placeholder 9">
            <a:extLst>
              <a:ext uri="{FF2B5EF4-FFF2-40B4-BE49-F238E27FC236}">
                <a16:creationId xmlns:a16="http://schemas.microsoft.com/office/drawing/2014/main" id="{7AB39F51-CA4F-D0DD-483E-1B07888CA8DC}"/>
              </a:ext>
            </a:extLst>
          </p:cNvPr>
          <p:cNvSpPr txBox="1">
            <a:spLocks/>
          </p:cNvSpPr>
          <p:nvPr/>
        </p:nvSpPr>
        <p:spPr>
          <a:xfrm>
            <a:off x="838200" y="2024609"/>
            <a:ext cx="10515600" cy="41523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CA" dirty="0"/>
              <a:t>Recently released descendant of HDDM </a:t>
            </a:r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r>
              <a:rPr lang="en-CA" dirty="0"/>
              <a:t>Improves many features of HDDM + adds new features and models that are useful for analyzing hierarchical cognitive data</a:t>
            </a:r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r>
              <a:rPr lang="en-CA" dirty="0"/>
              <a:t>Not a full overview today, but some highlights and connection to what we’ve seen with HDDM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433443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32BB4-0A8B-3CDA-D93E-A87BABDFA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5a. Installing HSSM</a:t>
            </a:r>
          </a:p>
        </p:txBody>
      </p:sp>
      <p:sp>
        <p:nvSpPr>
          <p:cNvPr id="5" name="Content Placeholder 9">
            <a:extLst>
              <a:ext uri="{FF2B5EF4-FFF2-40B4-BE49-F238E27FC236}">
                <a16:creationId xmlns:a16="http://schemas.microsoft.com/office/drawing/2014/main" id="{091A6F7F-7CA8-1895-E3D4-AD8FB4F800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CA" dirty="0"/>
              <a:t>Supposedly easier than installing HDDM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FF863AA-58E1-CE20-E775-7CE0BC05684A}"/>
              </a:ext>
            </a:extLst>
          </p:cNvPr>
          <p:cNvCxnSpPr>
            <a:cxnSpLocks/>
          </p:cNvCxnSpPr>
          <p:nvPr/>
        </p:nvCxnSpPr>
        <p:spPr>
          <a:xfrm>
            <a:off x="5952285" y="3009418"/>
            <a:ext cx="0" cy="300941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9A6ACB6-1A7D-EDF5-9684-D2FD33DDD2D6}"/>
              </a:ext>
            </a:extLst>
          </p:cNvPr>
          <p:cNvSpPr txBox="1"/>
          <p:nvPr/>
        </p:nvSpPr>
        <p:spPr>
          <a:xfrm>
            <a:off x="2430683" y="2594476"/>
            <a:ext cx="1497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Non-M1 chips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70197F-F601-C6A7-AF07-B21DD7A27DD7}"/>
              </a:ext>
            </a:extLst>
          </p:cNvPr>
          <p:cNvSpPr txBox="1"/>
          <p:nvPr/>
        </p:nvSpPr>
        <p:spPr>
          <a:xfrm>
            <a:off x="1087546" y="3215942"/>
            <a:ext cx="4184248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(with anaconda)</a:t>
            </a:r>
          </a:p>
          <a:p>
            <a:endParaRPr lang="en-US" dirty="0"/>
          </a:p>
          <a:p>
            <a:r>
              <a:rPr lang="en-US" dirty="0" err="1"/>
              <a:t>conda</a:t>
            </a:r>
            <a:r>
              <a:rPr lang="en-US" dirty="0"/>
              <a:t> create -n </a:t>
            </a:r>
            <a:r>
              <a:rPr lang="en-US" dirty="0" err="1"/>
              <a:t>pyHSSM</a:t>
            </a:r>
            <a:r>
              <a:rPr lang="en-US" dirty="0"/>
              <a:t> python=3.11.0</a:t>
            </a:r>
          </a:p>
          <a:p>
            <a:r>
              <a:rPr lang="en-US" dirty="0" err="1"/>
              <a:t>conda</a:t>
            </a:r>
            <a:r>
              <a:rPr lang="en-US" dirty="0"/>
              <a:t> activate </a:t>
            </a:r>
            <a:r>
              <a:rPr lang="en-US" dirty="0" err="1"/>
              <a:t>pyHSSM</a:t>
            </a:r>
            <a:endParaRPr lang="en-US" dirty="0"/>
          </a:p>
          <a:p>
            <a:r>
              <a:rPr lang="en-US" dirty="0"/>
              <a:t>pip install </a:t>
            </a:r>
            <a:r>
              <a:rPr lang="en-US" dirty="0" err="1"/>
              <a:t>hssm</a:t>
            </a:r>
            <a:endParaRPr lang="en-US" dirty="0"/>
          </a:p>
          <a:p>
            <a:r>
              <a:rPr lang="en-US" dirty="0"/>
              <a:t>pip install </a:t>
            </a:r>
            <a:r>
              <a:rPr lang="en-US" dirty="0" err="1"/>
              <a:t>numpy</a:t>
            </a:r>
            <a:r>
              <a:rPr lang="en-US" dirty="0"/>
              <a:t>==1.25.0</a:t>
            </a:r>
          </a:p>
          <a:p>
            <a:r>
              <a:rPr lang="en-US" dirty="0"/>
              <a:t>pip install </a:t>
            </a:r>
            <a:r>
              <a:rPr lang="en-US" dirty="0" err="1"/>
              <a:t>jaxlib</a:t>
            </a:r>
            <a:r>
              <a:rPr lang="en-US" dirty="0"/>
              <a:t>==0.4.1 </a:t>
            </a:r>
            <a:r>
              <a:rPr lang="en-US" dirty="0" err="1"/>
              <a:t>jax</a:t>
            </a:r>
            <a:r>
              <a:rPr lang="en-US" dirty="0"/>
              <a:t>==0.4.1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AE66EE9-5FA7-09C1-FB38-76BF7D0BE8FF}"/>
              </a:ext>
            </a:extLst>
          </p:cNvPr>
          <p:cNvSpPr txBox="1"/>
          <p:nvPr/>
        </p:nvSpPr>
        <p:spPr>
          <a:xfrm>
            <a:off x="6632776" y="3221464"/>
            <a:ext cx="4184248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(with anaconda)</a:t>
            </a:r>
          </a:p>
          <a:p>
            <a:endParaRPr lang="en-US" dirty="0"/>
          </a:p>
          <a:p>
            <a:r>
              <a:rPr lang="en-US" dirty="0" err="1"/>
              <a:t>conda</a:t>
            </a:r>
            <a:r>
              <a:rPr lang="en-US" dirty="0"/>
              <a:t> create -n </a:t>
            </a:r>
            <a:r>
              <a:rPr lang="en-US" dirty="0" err="1"/>
              <a:t>pyHSSM</a:t>
            </a:r>
            <a:r>
              <a:rPr lang="en-US" dirty="0"/>
              <a:t> python=3.11.0</a:t>
            </a:r>
          </a:p>
          <a:p>
            <a:r>
              <a:rPr lang="en-US" dirty="0" err="1"/>
              <a:t>conda</a:t>
            </a:r>
            <a:r>
              <a:rPr lang="en-US" dirty="0"/>
              <a:t> activate </a:t>
            </a:r>
            <a:r>
              <a:rPr lang="en-US" dirty="0" err="1"/>
              <a:t>pyHSSM</a:t>
            </a:r>
            <a:endParaRPr lang="en-US" dirty="0"/>
          </a:p>
          <a:p>
            <a:r>
              <a:rPr lang="en-US" dirty="0"/>
              <a:t>pip install </a:t>
            </a:r>
            <a:r>
              <a:rPr lang="en-US" dirty="0" err="1"/>
              <a:t>hssm</a:t>
            </a:r>
            <a:endParaRPr lang="en-US" dirty="0"/>
          </a:p>
          <a:p>
            <a:r>
              <a:rPr lang="en-US" dirty="0"/>
              <a:t>pip install </a:t>
            </a:r>
            <a:r>
              <a:rPr lang="en-US" dirty="0" err="1"/>
              <a:t>numpy</a:t>
            </a:r>
            <a:r>
              <a:rPr lang="en-US" dirty="0"/>
              <a:t>==1.25.0</a:t>
            </a:r>
          </a:p>
          <a:p>
            <a:r>
              <a:rPr lang="en-US" dirty="0"/>
              <a:t>pip uninstall </a:t>
            </a:r>
            <a:r>
              <a:rPr lang="en-US" dirty="0" err="1"/>
              <a:t>jax</a:t>
            </a:r>
            <a:r>
              <a:rPr lang="en-US" dirty="0"/>
              <a:t> </a:t>
            </a:r>
            <a:r>
              <a:rPr lang="en-US" dirty="0" err="1"/>
              <a:t>jaxlib</a:t>
            </a:r>
            <a:endParaRPr lang="en-US" dirty="0"/>
          </a:p>
          <a:p>
            <a:r>
              <a:rPr lang="en-US" dirty="0" err="1"/>
              <a:t>conda</a:t>
            </a:r>
            <a:r>
              <a:rPr lang="en-US" dirty="0"/>
              <a:t> install -c </a:t>
            </a:r>
            <a:r>
              <a:rPr lang="en-US" dirty="0" err="1"/>
              <a:t>conda</a:t>
            </a:r>
            <a:r>
              <a:rPr lang="en-US" dirty="0"/>
              <a:t>-forge </a:t>
            </a:r>
            <a:r>
              <a:rPr lang="en-US" dirty="0" err="1"/>
              <a:t>jaxlib</a:t>
            </a:r>
            <a:endParaRPr lang="en-US" dirty="0"/>
          </a:p>
          <a:p>
            <a:r>
              <a:rPr lang="en-US" dirty="0" err="1"/>
              <a:t>conda</a:t>
            </a:r>
            <a:r>
              <a:rPr lang="en-US" dirty="0"/>
              <a:t> install -c </a:t>
            </a:r>
            <a:r>
              <a:rPr lang="en-US" dirty="0" err="1"/>
              <a:t>conda</a:t>
            </a:r>
            <a:r>
              <a:rPr lang="en-US" dirty="0"/>
              <a:t>-forge </a:t>
            </a:r>
            <a:r>
              <a:rPr lang="en-US" dirty="0" err="1"/>
              <a:t>jax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0819E9-A684-4E77-6C94-67D1D8713639}"/>
              </a:ext>
            </a:extLst>
          </p:cNvPr>
          <p:cNvSpPr txBox="1"/>
          <p:nvPr/>
        </p:nvSpPr>
        <p:spPr>
          <a:xfrm>
            <a:off x="7710574" y="2594476"/>
            <a:ext cx="1544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With M1 chips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D97ECBB-70EA-3B98-FEEE-E012F687886D}"/>
              </a:ext>
            </a:extLst>
          </p:cNvPr>
          <p:cNvSpPr txBox="1"/>
          <p:nvPr/>
        </p:nvSpPr>
        <p:spPr>
          <a:xfrm>
            <a:off x="3929006" y="6314289"/>
            <a:ext cx="4046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This worked for me, but not guaranteed! </a:t>
            </a:r>
          </a:p>
        </p:txBody>
      </p:sp>
    </p:spTree>
    <p:extLst>
      <p:ext uri="{BB962C8B-B14F-4D97-AF65-F5344CB8AC3E}">
        <p14:creationId xmlns:p14="http://schemas.microsoft.com/office/powerpoint/2010/main" val="132883502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63F3DB-1FA6-4D9D-02C8-0A83D8145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5b. Doing HDDM with HSSM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36B4AC-4AA9-0B3C-53CC-2F8DD24FFB8A}"/>
              </a:ext>
            </a:extLst>
          </p:cNvPr>
          <p:cNvSpPr txBox="1"/>
          <p:nvPr/>
        </p:nvSpPr>
        <p:spPr>
          <a:xfrm>
            <a:off x="1900952" y="1668502"/>
            <a:ext cx="1340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Basic HDDM</a:t>
            </a:r>
          </a:p>
        </p:txBody>
      </p:sp>
      <p:pic>
        <p:nvPicPr>
          <p:cNvPr id="8" name="Picture 7" descr="A computer code with text&#10;&#10;Description automatically generated with medium confidence">
            <a:extLst>
              <a:ext uri="{FF2B5EF4-FFF2-40B4-BE49-F238E27FC236}">
                <a16:creationId xmlns:a16="http://schemas.microsoft.com/office/drawing/2014/main" id="{FDBE7AA2-14F1-CB3C-4570-EBA28586F7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768" y="2134711"/>
            <a:ext cx="4368800" cy="2413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8A76176-2819-66F5-0BEE-6EEC4C56A92A}"/>
              </a:ext>
            </a:extLst>
          </p:cNvPr>
          <p:cNvSpPr txBox="1"/>
          <p:nvPr/>
        </p:nvSpPr>
        <p:spPr>
          <a:xfrm>
            <a:off x="300942" y="4988689"/>
            <a:ext cx="520918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Differences: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HDDM </a:t>
            </a:r>
            <a:r>
              <a:rPr lang="en-US" dirty="0">
                <a:sym typeface="Wingdings" pitchFamily="2" charset="2"/>
              </a:rPr>
              <a:t> HSSM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itchFamily="2" charset="2"/>
              </a:rPr>
              <a:t>Specify model as ‘</a:t>
            </a:r>
            <a:r>
              <a:rPr lang="en-US" dirty="0" err="1">
                <a:sym typeface="Wingdings" pitchFamily="2" charset="2"/>
              </a:rPr>
              <a:t>ddm</a:t>
            </a:r>
            <a:r>
              <a:rPr lang="en-US" dirty="0">
                <a:sym typeface="Wingdings" pitchFamily="2" charset="2"/>
              </a:rPr>
              <a:t>’ (we will see others shortly)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itchFamily="2" charset="2"/>
              </a:rPr>
              <a:t>More specific options for sampling procedure</a:t>
            </a:r>
            <a:endParaRPr lang="en-US" dirty="0"/>
          </a:p>
        </p:txBody>
      </p:sp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FA97F67B-B9E3-347D-6345-72431F1615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0125" y="1879114"/>
            <a:ext cx="3251200" cy="444500"/>
          </a:xfrm>
          <a:prstGeom prst="rect">
            <a:avLst/>
          </a:prstGeom>
        </p:spPr>
      </p:pic>
      <p:pic>
        <p:nvPicPr>
          <p:cNvPr id="16" name="Picture 15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9A1C3725-39B3-1444-6578-E419FEAA4C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0125" y="2428520"/>
            <a:ext cx="6819418" cy="899465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BFC4A9F8-6F0A-9DF3-A791-4F37347AD34E}"/>
              </a:ext>
            </a:extLst>
          </p:cNvPr>
          <p:cNvSpPr/>
          <p:nvPr/>
        </p:nvSpPr>
        <p:spPr>
          <a:xfrm>
            <a:off x="9954228" y="2428520"/>
            <a:ext cx="2237772" cy="89946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3465432-907A-3AED-3E30-567F4B9F1FE7}"/>
              </a:ext>
            </a:extLst>
          </p:cNvPr>
          <p:cNvSpPr txBox="1"/>
          <p:nvPr/>
        </p:nvSpPr>
        <p:spPr>
          <a:xfrm>
            <a:off x="6265864" y="3738661"/>
            <a:ext cx="562519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New model diagnostics! 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FF0000"/>
                </a:solidFill>
              </a:rPr>
              <a:t>ess_bulk</a:t>
            </a:r>
            <a:r>
              <a:rPr lang="en-US" dirty="0">
                <a:solidFill>
                  <a:srgbClr val="FF0000"/>
                </a:solidFill>
              </a:rPr>
              <a:t>: want to be big (usually &gt; 1000)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FF0000"/>
                </a:solidFill>
              </a:rPr>
              <a:t>ess_tail</a:t>
            </a:r>
            <a:r>
              <a:rPr lang="en-US" dirty="0">
                <a:solidFill>
                  <a:srgbClr val="FF0000"/>
                </a:solidFill>
              </a:rPr>
              <a:t>: similar to </a:t>
            </a:r>
            <a:r>
              <a:rPr lang="en-US" dirty="0" err="1">
                <a:solidFill>
                  <a:srgbClr val="FF0000"/>
                </a:solidFill>
              </a:rPr>
              <a:t>ess_bulk</a:t>
            </a:r>
            <a:endParaRPr lang="en-US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FF0000"/>
                </a:solidFill>
              </a:rPr>
              <a:t>R_hat</a:t>
            </a:r>
            <a:r>
              <a:rPr lang="en-US" dirty="0">
                <a:solidFill>
                  <a:srgbClr val="FF0000"/>
                </a:solidFill>
              </a:rPr>
              <a:t>: want to be as close to 1 as possible (&gt;1.1 is bad)</a:t>
            </a:r>
          </a:p>
        </p:txBody>
      </p:sp>
    </p:spTree>
    <p:extLst>
      <p:ext uri="{BB962C8B-B14F-4D97-AF65-F5344CB8AC3E}">
        <p14:creationId xmlns:p14="http://schemas.microsoft.com/office/powerpoint/2010/main" val="1445221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7" grpId="0" animBg="1"/>
      <p:bldP spid="18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947067-CB52-7AB6-D11D-CA3399BED4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12E703-4377-1FA0-2C4C-A07DE6320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5b. Doing HDDM with HSSM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07079B-91E2-5920-B4AB-C260C17C52DC}"/>
              </a:ext>
            </a:extLst>
          </p:cNvPr>
          <p:cNvSpPr txBox="1"/>
          <p:nvPr/>
        </p:nvSpPr>
        <p:spPr>
          <a:xfrm>
            <a:off x="1599589" y="1668502"/>
            <a:ext cx="1943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Conditional HDDM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05A1980-7E1F-D231-3D6A-AB39157B5B63}"/>
              </a:ext>
            </a:extLst>
          </p:cNvPr>
          <p:cNvSpPr txBox="1"/>
          <p:nvPr/>
        </p:nvSpPr>
        <p:spPr>
          <a:xfrm>
            <a:off x="300941" y="5561739"/>
            <a:ext cx="781367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Differences: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 more “</a:t>
            </a:r>
            <a:r>
              <a:rPr lang="en-US" dirty="0" err="1"/>
              <a:t>depends_on</a:t>
            </a:r>
            <a:r>
              <a:rPr lang="en-US" dirty="0"/>
              <a:t>” argument, must use </a:t>
            </a:r>
            <a:r>
              <a:rPr lang="en-US" b="1" dirty="0"/>
              <a:t>fixed effects regression </a:t>
            </a:r>
            <a:r>
              <a:rPr lang="en-US" dirty="0"/>
              <a:t>approach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Able to specify non-hierarchical regression, basically equivalent to </a:t>
            </a:r>
            <a:r>
              <a:rPr lang="en-US" dirty="0" err="1"/>
              <a:t>depends_on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Able to specify priors for each coefficient (not necessary)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EDD3CF3-55B1-01AE-1A99-A96A1086333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78750" y="2115377"/>
            <a:ext cx="4566870" cy="1147305"/>
          </a:xfrm>
          <a:prstGeom prst="rect">
            <a:avLst/>
          </a:prstGeom>
        </p:spPr>
      </p:pic>
      <p:pic>
        <p:nvPicPr>
          <p:cNvPr id="11" name="Picture 10" descr="A computer screen with white text&#10;&#10;Description automatically generated">
            <a:extLst>
              <a:ext uri="{FF2B5EF4-FFF2-40B4-BE49-F238E27FC236}">
                <a16:creationId xmlns:a16="http://schemas.microsoft.com/office/drawing/2014/main" id="{1AF403B0-70D2-0D72-33F8-85BA19C3D9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750" y="3274153"/>
            <a:ext cx="3452159" cy="1147305"/>
          </a:xfrm>
          <a:prstGeom prst="rect">
            <a:avLst/>
          </a:prstGeom>
        </p:spPr>
      </p:pic>
      <p:pic>
        <p:nvPicPr>
          <p:cNvPr id="15" name="Picture 1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E23C4FF7-36DE-2A45-D0CF-F40389C01F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8010" y="2681088"/>
            <a:ext cx="6313990" cy="871679"/>
          </a:xfrm>
          <a:prstGeom prst="rect">
            <a:avLst/>
          </a:prstGeom>
        </p:spPr>
      </p:pic>
      <p:pic>
        <p:nvPicPr>
          <p:cNvPr id="20" name="Picture 19" descr="A close up of a sign&#10;&#10;Description automatically generated">
            <a:extLst>
              <a:ext uri="{FF2B5EF4-FFF2-40B4-BE49-F238E27FC236}">
                <a16:creationId xmlns:a16="http://schemas.microsoft.com/office/drawing/2014/main" id="{BA1A0EE7-5B9E-A5B5-0A07-81F33AD713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8010" y="2057771"/>
            <a:ext cx="3644900" cy="5588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657627AD-8DF0-B926-49D2-F8101C2D0549}"/>
              </a:ext>
            </a:extLst>
          </p:cNvPr>
          <p:cNvSpPr/>
          <p:nvPr/>
        </p:nvSpPr>
        <p:spPr>
          <a:xfrm>
            <a:off x="601884" y="3970116"/>
            <a:ext cx="1736202" cy="21991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 descr="A blue background with white text&#10;&#10;Description automatically generated">
            <a:extLst>
              <a:ext uri="{FF2B5EF4-FFF2-40B4-BE49-F238E27FC236}">
                <a16:creationId xmlns:a16="http://schemas.microsoft.com/office/drawing/2014/main" id="{BFC0AB22-0A02-89E0-81A7-1618A420F0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8750" y="4432929"/>
            <a:ext cx="3452159" cy="91927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EDEF5B8B-3EE7-7273-5B9C-1E2FF0C8A97A}"/>
              </a:ext>
            </a:extLst>
          </p:cNvPr>
          <p:cNvSpPr txBox="1"/>
          <p:nvPr/>
        </p:nvSpPr>
        <p:spPr>
          <a:xfrm>
            <a:off x="5854415" y="3681968"/>
            <a:ext cx="45204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i="1" dirty="0"/>
              <a:t>Conf01</a:t>
            </a:r>
            <a:r>
              <a:rPr lang="en-US" sz="1400" dirty="0"/>
              <a:t> = dummy coded condition variable (0 = HC, 1 = Test)</a:t>
            </a:r>
            <a:endParaRPr lang="en-US" sz="1400" i="1" dirty="0"/>
          </a:p>
        </p:txBody>
      </p:sp>
    </p:spTree>
    <p:extLst>
      <p:ext uri="{BB962C8B-B14F-4D97-AF65-F5344CB8AC3E}">
        <p14:creationId xmlns:p14="http://schemas.microsoft.com/office/powerpoint/2010/main" val="1521045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4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A22432-2FFF-EF50-5159-4E3F132E1E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8979B3-3589-0793-E9E8-9C020DE083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5b. Doing HDDM with HSSM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582172-1382-A4D3-9D2C-7BA9042203EE}"/>
              </a:ext>
            </a:extLst>
          </p:cNvPr>
          <p:cNvSpPr txBox="1"/>
          <p:nvPr/>
        </p:nvSpPr>
        <p:spPr>
          <a:xfrm>
            <a:off x="1631971" y="1668502"/>
            <a:ext cx="1878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HDDM Regression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2402E27-F3F5-B0C8-144E-167C16D454D9}"/>
              </a:ext>
            </a:extLst>
          </p:cNvPr>
          <p:cNvSpPr txBox="1"/>
          <p:nvPr/>
        </p:nvSpPr>
        <p:spPr>
          <a:xfrm>
            <a:off x="300941" y="5561739"/>
            <a:ext cx="63185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Differences: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Ability to specify any random effects structure you want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If specifying priors yourself, you need to include </a:t>
            </a:r>
            <a:r>
              <a:rPr lang="en-US" b="1" dirty="0"/>
              <a:t>hyperpriors </a:t>
            </a:r>
            <a:r>
              <a:rPr lang="en-US" dirty="0"/>
              <a:t>for random effects</a:t>
            </a:r>
          </a:p>
        </p:txBody>
      </p:sp>
      <p:pic>
        <p:nvPicPr>
          <p:cNvPr id="5" name="Picture 4" descr="A computer screen shot of text&#10;&#10;Description automatically generated">
            <a:extLst>
              <a:ext uri="{FF2B5EF4-FFF2-40B4-BE49-F238E27FC236}">
                <a16:creationId xmlns:a16="http://schemas.microsoft.com/office/drawing/2014/main" id="{330BDA1F-1865-956D-55C4-0586D580C7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747" y="2009130"/>
            <a:ext cx="5097883" cy="2302270"/>
          </a:xfrm>
          <a:prstGeom prst="rect">
            <a:avLst/>
          </a:prstGeom>
        </p:spPr>
      </p:pic>
      <p:pic>
        <p:nvPicPr>
          <p:cNvPr id="8" name="Picture 7" descr="A computer screen with white text&#10;&#10;Description automatically generated">
            <a:extLst>
              <a:ext uri="{FF2B5EF4-FFF2-40B4-BE49-F238E27FC236}">
                <a16:creationId xmlns:a16="http://schemas.microsoft.com/office/drawing/2014/main" id="{701E725D-474D-0B98-2B5E-94F943A733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747" y="4429250"/>
            <a:ext cx="3102451" cy="101463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89D9B7F-D055-06C4-3FC8-3156BE5A1506}"/>
              </a:ext>
            </a:extLst>
          </p:cNvPr>
          <p:cNvSpPr/>
          <p:nvPr/>
        </p:nvSpPr>
        <p:spPr>
          <a:xfrm>
            <a:off x="668511" y="2896881"/>
            <a:ext cx="4564316" cy="118522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CF3B55-0948-FE30-2A6F-CCF6BF78CD03}"/>
              </a:ext>
            </a:extLst>
          </p:cNvPr>
          <p:cNvSpPr txBox="1"/>
          <p:nvPr/>
        </p:nvSpPr>
        <p:spPr>
          <a:xfrm>
            <a:off x="3294198" y="4429250"/>
            <a:ext cx="3325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i="1" dirty="0"/>
              <a:t>theta</a:t>
            </a:r>
            <a:r>
              <a:rPr lang="en-US" sz="1400" dirty="0"/>
              <a:t> = continuous EEG measure (Z-scored)</a:t>
            </a:r>
            <a:endParaRPr lang="en-US" sz="1400" i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0A02844-9B0F-5209-F1A6-03B7282086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9532" y="2023844"/>
            <a:ext cx="3403600" cy="368300"/>
          </a:xfrm>
          <a:prstGeom prst="rect">
            <a:avLst/>
          </a:prstGeom>
        </p:spPr>
      </p:pic>
      <p:pic>
        <p:nvPicPr>
          <p:cNvPr id="17" name="Picture 16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5B628BD7-CB9E-EC07-B5F2-FC5E8D189B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9532" y="2445773"/>
            <a:ext cx="5555714" cy="3784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199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9" grpId="0" animBg="1"/>
      <p:bldP spid="10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B710BA8-7050-6EB9-30EC-521E83B1C9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7610" y="2971181"/>
            <a:ext cx="6549482" cy="436632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2E23ABA-C711-AC70-4773-003D06A0D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5c. Novelties with HSSM: New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2F524B-D608-5F9E-1B19-D18F08804A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726993"/>
          </a:xfrm>
        </p:spPr>
        <p:txBody>
          <a:bodyPr/>
          <a:lstStyle/>
          <a:p>
            <a:r>
              <a:rPr lang="en-US" dirty="0"/>
              <a:t>Different DDM specifications</a:t>
            </a:r>
          </a:p>
          <a:p>
            <a:pPr lvl="1"/>
            <a:r>
              <a:rPr lang="en-US" dirty="0"/>
              <a:t>The DDM model we’ve seen is not the only one to exist</a:t>
            </a:r>
          </a:p>
          <a:p>
            <a:pPr lvl="1"/>
            <a:r>
              <a:rPr lang="en-US" dirty="0"/>
              <a:t>Other specifications make different assumptions about RT/response tradeoffs</a:t>
            </a:r>
          </a:p>
          <a:p>
            <a:pPr lvl="1"/>
            <a:r>
              <a:rPr lang="en-US" dirty="0"/>
              <a:t>For example, the angle model (aka collapsing bounds)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6550C3D-154A-5F5E-003C-4AE6C3C53BC0}"/>
              </a:ext>
            </a:extLst>
          </p:cNvPr>
          <p:cNvGrpSpPr/>
          <p:nvPr/>
        </p:nvGrpSpPr>
        <p:grpSpPr>
          <a:xfrm>
            <a:off x="5573486" y="4722543"/>
            <a:ext cx="1095828" cy="988828"/>
            <a:chOff x="5573486" y="4722543"/>
            <a:chExt cx="1095828" cy="988828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21B5990E-6D31-0ABF-3EB7-86B01D23D518}"/>
                </a:ext>
              </a:extLst>
            </p:cNvPr>
            <p:cNvCxnSpPr/>
            <p:nvPr/>
          </p:nvCxnSpPr>
          <p:spPr>
            <a:xfrm flipV="1">
              <a:off x="5573486" y="4722543"/>
              <a:ext cx="1095828" cy="98882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72C3EE7-A179-8F8C-0ACB-5593C4CDAFB8}"/>
                </a:ext>
              </a:extLst>
            </p:cNvPr>
            <p:cNvSpPr txBox="1"/>
            <p:nvPr/>
          </p:nvSpPr>
          <p:spPr>
            <a:xfrm>
              <a:off x="6096000" y="5154341"/>
              <a:ext cx="2872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/>
                <a:t>v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1ADF3DB6-95AB-7366-A74D-5C2EF775ED3F}"/>
              </a:ext>
            </a:extLst>
          </p:cNvPr>
          <p:cNvSpPr txBox="1"/>
          <p:nvPr/>
        </p:nvSpPr>
        <p:spPr>
          <a:xfrm>
            <a:off x="3354834" y="4833111"/>
            <a:ext cx="276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z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CB397C2-A7AB-EDE1-2F1A-980D6C051981}"/>
              </a:ext>
            </a:extLst>
          </p:cNvPr>
          <p:cNvGrpSpPr/>
          <p:nvPr/>
        </p:nvGrpSpPr>
        <p:grpSpPr>
          <a:xfrm>
            <a:off x="2900023" y="3926114"/>
            <a:ext cx="568400" cy="2250849"/>
            <a:chOff x="2900023" y="3926114"/>
            <a:chExt cx="568400" cy="2250849"/>
          </a:xfrm>
        </p:grpSpPr>
        <p:sp>
          <p:nvSpPr>
            <p:cNvPr id="8" name="Left Brace 7">
              <a:extLst>
                <a:ext uri="{FF2B5EF4-FFF2-40B4-BE49-F238E27FC236}">
                  <a16:creationId xmlns:a16="http://schemas.microsoft.com/office/drawing/2014/main" id="{55E80B1A-F56F-8AF0-5820-DA4FF1779B17}"/>
                </a:ext>
              </a:extLst>
            </p:cNvPr>
            <p:cNvSpPr/>
            <p:nvPr/>
          </p:nvSpPr>
          <p:spPr>
            <a:xfrm>
              <a:off x="3184066" y="3926114"/>
              <a:ext cx="284357" cy="2250849"/>
            </a:xfrm>
            <a:prstGeom prst="lef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2978B75-159D-151A-8E8C-0102F1828FC8}"/>
                </a:ext>
              </a:extLst>
            </p:cNvPr>
            <p:cNvSpPr txBox="1"/>
            <p:nvPr/>
          </p:nvSpPr>
          <p:spPr>
            <a:xfrm>
              <a:off x="2900023" y="4866872"/>
              <a:ext cx="3032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/>
                <a:t>a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BB053A6-B069-4D8C-65F4-7D6DF02852B6}"/>
              </a:ext>
            </a:extLst>
          </p:cNvPr>
          <p:cNvGrpSpPr/>
          <p:nvPr/>
        </p:nvGrpSpPr>
        <p:grpSpPr>
          <a:xfrm>
            <a:off x="3620111" y="4463779"/>
            <a:ext cx="819617" cy="536351"/>
            <a:chOff x="3620111" y="4463779"/>
            <a:chExt cx="819617" cy="53635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A6BEE6B-491F-8501-71E0-D7DB9C00D68B}"/>
                </a:ext>
              </a:extLst>
            </p:cNvPr>
            <p:cNvSpPr txBox="1"/>
            <p:nvPr/>
          </p:nvSpPr>
          <p:spPr>
            <a:xfrm>
              <a:off x="3904495" y="4463779"/>
              <a:ext cx="2616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/>
                <a:t>t</a:t>
              </a:r>
            </a:p>
          </p:txBody>
        </p:sp>
        <p:sp>
          <p:nvSpPr>
            <p:cNvPr id="15" name="Left Brace 14">
              <a:extLst>
                <a:ext uri="{FF2B5EF4-FFF2-40B4-BE49-F238E27FC236}">
                  <a16:creationId xmlns:a16="http://schemas.microsoft.com/office/drawing/2014/main" id="{407267F9-F14E-7082-2277-E667D1CE363D}"/>
                </a:ext>
              </a:extLst>
            </p:cNvPr>
            <p:cNvSpPr/>
            <p:nvPr/>
          </p:nvSpPr>
          <p:spPr>
            <a:xfrm rot="5400000">
              <a:off x="3905421" y="4465822"/>
              <a:ext cx="248998" cy="819617"/>
            </a:xfrm>
            <a:prstGeom prst="lef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5B410AF-6B27-11DC-0A7F-911C696E2250}"/>
              </a:ext>
            </a:extLst>
          </p:cNvPr>
          <p:cNvGrpSpPr/>
          <p:nvPr/>
        </p:nvGrpSpPr>
        <p:grpSpPr>
          <a:xfrm>
            <a:off x="4194629" y="3794857"/>
            <a:ext cx="1836057" cy="423393"/>
            <a:chOff x="4194629" y="3794857"/>
            <a:chExt cx="1836057" cy="423393"/>
          </a:xfrm>
        </p:grpSpPr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CBA5DF8C-A756-5418-393A-55F9F42B6812}"/>
                </a:ext>
              </a:extLst>
            </p:cNvPr>
            <p:cNvCxnSpPr>
              <a:cxnSpLocks/>
            </p:cNvCxnSpPr>
            <p:nvPr/>
          </p:nvCxnSpPr>
          <p:spPr>
            <a:xfrm>
              <a:off x="4194629" y="3926114"/>
              <a:ext cx="1836057" cy="29213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B36A9DB8-AA33-8A86-35D2-AF8425D473D4}"/>
                    </a:ext>
                  </a:extLst>
                </p:cNvPr>
                <p:cNvSpPr txBox="1"/>
                <p:nvPr/>
              </p:nvSpPr>
              <p:spPr>
                <a:xfrm>
                  <a:off x="4970762" y="3794857"/>
                  <a:ext cx="37414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B36A9DB8-AA33-8A86-35D2-AF8425D473D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70762" y="3794857"/>
                  <a:ext cx="374141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094129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C83FFB-5651-8A63-D7E5-FCB2981FFD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F2629-266F-5D18-1A7F-B7A29C0397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5c. Novelties with HSSM: New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6BD680-7E3B-1D1C-13AE-FAD9274DF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726993"/>
          </a:xfrm>
        </p:spPr>
        <p:txBody>
          <a:bodyPr/>
          <a:lstStyle/>
          <a:p>
            <a:r>
              <a:rPr lang="en-US" dirty="0"/>
              <a:t>Typically, parameters which encode these different assumptions are very difficult to estimate</a:t>
            </a:r>
          </a:p>
          <a:p>
            <a:r>
              <a:rPr lang="en-US" dirty="0"/>
              <a:t>But with HSSM, it is easy</a:t>
            </a:r>
          </a:p>
        </p:txBody>
      </p:sp>
      <p:pic>
        <p:nvPicPr>
          <p:cNvPr id="5" name="Picture 4" descr="A computer code with text&#10;&#10;Description automatically generated with medium confidence">
            <a:extLst>
              <a:ext uri="{FF2B5EF4-FFF2-40B4-BE49-F238E27FC236}">
                <a16:creationId xmlns:a16="http://schemas.microsoft.com/office/drawing/2014/main" id="{90D19BF4-6694-0A75-3C81-DF264A5337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87555"/>
            <a:ext cx="4216400" cy="23876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7C428F7-1B09-FD66-D4DE-F73756093147}"/>
              </a:ext>
            </a:extLst>
          </p:cNvPr>
          <p:cNvSpPr/>
          <p:nvPr/>
        </p:nvSpPr>
        <p:spPr>
          <a:xfrm>
            <a:off x="1244600" y="4203700"/>
            <a:ext cx="1701800" cy="2794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A89612F-6663-A02B-4EB9-0A109F1F7111}"/>
              </a:ext>
            </a:extLst>
          </p:cNvPr>
          <p:cNvSpPr txBox="1"/>
          <p:nvPr/>
        </p:nvSpPr>
        <p:spPr>
          <a:xfrm>
            <a:off x="5911850" y="3552618"/>
            <a:ext cx="584835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User note: </a:t>
            </a:r>
          </a:p>
          <a:p>
            <a:r>
              <a:rPr lang="en-US" dirty="0"/>
              <a:t>With my M1 chip, HSSM </a:t>
            </a:r>
            <a:r>
              <a:rPr lang="en-US" dirty="0">
                <a:sym typeface="Wingdings" pitchFamily="2" charset="2"/>
              </a:rPr>
              <a:t> C++ connection for LAN models is glitchy for HSSM v0.2.0 </a:t>
            </a:r>
          </a:p>
          <a:p>
            <a:endParaRPr lang="en-US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This functionality is also </a:t>
            </a:r>
            <a:r>
              <a:rPr lang="en-US" dirty="0"/>
              <a:t>available with HDDM v0.9+, which I know works well</a:t>
            </a:r>
          </a:p>
        </p:txBody>
      </p:sp>
    </p:spTree>
    <p:extLst>
      <p:ext uri="{BB962C8B-B14F-4D97-AF65-F5344CB8AC3E}">
        <p14:creationId xmlns:p14="http://schemas.microsoft.com/office/powerpoint/2010/main" val="3381465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6875CE-4F8B-F858-52BE-B24EE707CE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889E5-5774-E638-8050-52B148B65B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58500" cy="1325563"/>
          </a:xfrm>
        </p:spPr>
        <p:txBody>
          <a:bodyPr/>
          <a:lstStyle/>
          <a:p>
            <a:r>
              <a:rPr lang="en-US" dirty="0"/>
              <a:t>5c. Novelties with HSSM: Built-in visualizations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EA327D3-9B94-7C44-AAFB-A607E45E5A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975" y="1911350"/>
            <a:ext cx="3670300" cy="444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C8AEBAA-06EC-5E94-9B03-0C325E9BFD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911350"/>
            <a:ext cx="5270500" cy="355600"/>
          </a:xfrm>
          <a:prstGeom prst="rect">
            <a:avLst/>
          </a:prstGeom>
        </p:spPr>
      </p:pic>
      <p:pic>
        <p:nvPicPr>
          <p:cNvPr id="12" name="Picture 11" descr="A graph of a normal distribution&#10;&#10;Description automatically generated">
            <a:extLst>
              <a:ext uri="{FF2B5EF4-FFF2-40B4-BE49-F238E27FC236}">
                <a16:creationId xmlns:a16="http://schemas.microsoft.com/office/drawing/2014/main" id="{60DF6456-7462-E25C-F92B-29486DC43A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7450" y="2487612"/>
            <a:ext cx="4781550" cy="3727157"/>
          </a:xfrm>
          <a:prstGeom prst="rect">
            <a:avLst/>
          </a:prstGeom>
        </p:spPr>
      </p:pic>
      <p:pic>
        <p:nvPicPr>
          <p:cNvPr id="14" name="Picture 13" descr="A group of blue lines&#10;&#10;Description automatically generated">
            <a:extLst>
              <a:ext uri="{FF2B5EF4-FFF2-40B4-BE49-F238E27FC236}">
                <a16:creationId xmlns:a16="http://schemas.microsoft.com/office/drawing/2014/main" id="{9C478221-8338-5150-1C0D-E01098CF05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487612"/>
            <a:ext cx="5556250" cy="3668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06843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AF2728-D414-2509-7E6B-BC08B17EDA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00D152-C0E0-AD66-F2C1-D4919DCEF3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58500" cy="1325563"/>
          </a:xfrm>
        </p:spPr>
        <p:txBody>
          <a:bodyPr/>
          <a:lstStyle/>
          <a:p>
            <a:r>
              <a:rPr lang="en-US" dirty="0"/>
              <a:t>5c. Novelties with HSSM: Built-in visualizations</a:t>
            </a:r>
          </a:p>
        </p:txBody>
      </p:sp>
      <p:pic>
        <p:nvPicPr>
          <p:cNvPr id="4" name="Picture 3" descr="A diagram of a random variable&#10;&#10;Description automatically generated">
            <a:extLst>
              <a:ext uri="{FF2B5EF4-FFF2-40B4-BE49-F238E27FC236}">
                <a16:creationId xmlns:a16="http://schemas.microsoft.com/office/drawing/2014/main" id="{26A855FC-B826-02E1-5E6A-1C0598F039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9606" y="2159000"/>
            <a:ext cx="6052787" cy="42492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1501ACE-6536-B4F0-483B-B81D685AEB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947" t="4570" b="1"/>
          <a:stretch/>
        </p:blipFill>
        <p:spPr>
          <a:xfrm>
            <a:off x="3994524" y="1690688"/>
            <a:ext cx="4202950" cy="46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484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17929-CDBE-09CE-D7B5-9952A6370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use a DDM?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BC94A6-5DE7-56EC-2E0A-E5FC39CB19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- More formally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A87582-453A-33E0-5C37-92F05F2174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5879" y="2238764"/>
            <a:ext cx="5148943" cy="4254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47919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A491BF-AA05-4B10-39C8-79B508C494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A64B1-2838-FE24-1C8B-AB34B546D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353800" cy="1325563"/>
          </a:xfrm>
        </p:spPr>
        <p:txBody>
          <a:bodyPr/>
          <a:lstStyle/>
          <a:p>
            <a:r>
              <a:rPr lang="en-US" b="1" u="sng" dirty="0"/>
              <a:t>Important</a:t>
            </a:r>
            <a:r>
              <a:rPr lang="en-US" dirty="0"/>
              <a:t> differences between HSSM and HDDM</a:t>
            </a:r>
            <a:endParaRPr lang="en-US" b="1" u="sng" dirty="0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CE894297-D901-0B42-C44F-BAE461ECBC5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4398609"/>
              </p:ext>
            </p:extLst>
          </p:nvPr>
        </p:nvGraphicFramePr>
        <p:xfrm>
          <a:off x="838200" y="2392680"/>
          <a:ext cx="10515600" cy="2072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2400885685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28731692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ysClr val="windowText" lastClr="000000"/>
                          </a:solidFill>
                        </a:rPr>
                        <a:t>HDDM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ysClr val="windowText" lastClr="000000"/>
                          </a:solidFill>
                        </a:rPr>
                        <a:t>HSSM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707627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err="1">
                          <a:solidFill>
                            <a:sysClr val="windowText" lastClr="000000"/>
                          </a:solidFill>
                        </a:rPr>
                        <a:t>subj_idx</a:t>
                      </a:r>
                      <a:endParaRPr lang="en-US" sz="28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err="1">
                          <a:solidFill>
                            <a:sysClr val="windowText" lastClr="000000"/>
                          </a:solidFill>
                        </a:rPr>
                        <a:t>participant_id</a:t>
                      </a:r>
                      <a:endParaRPr lang="en-US" sz="28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1754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ysClr val="windowText" lastClr="000000"/>
                          </a:solidFill>
                        </a:rPr>
                        <a:t>response = {0,1}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ysClr val="windowText" lastClr="000000"/>
                          </a:solidFill>
                        </a:rPr>
                        <a:t>response = {-1, 1}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039145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ysClr val="windowText" lastClr="000000"/>
                          </a:solidFill>
                        </a:rPr>
                        <a:t>Default chains = 1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ysClr val="windowText" lastClr="000000"/>
                          </a:solidFill>
                        </a:rPr>
                        <a:t>Default chains = 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0389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6049735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54A52-08FF-14A2-1BD2-407A132BE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Advantages of HSSM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7F670D-9D4E-0CDF-E479-D814AB62A2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Much more flexible than HDDM</a:t>
            </a:r>
          </a:p>
          <a:p>
            <a:r>
              <a:rPr lang="en-US" dirty="0"/>
              <a:t>Gives user a lot more control</a:t>
            </a:r>
          </a:p>
          <a:p>
            <a:pPr lvl="1"/>
            <a:r>
              <a:rPr lang="en-US" dirty="0"/>
              <a:t>Priors</a:t>
            </a:r>
          </a:p>
          <a:p>
            <a:pPr lvl="1"/>
            <a:r>
              <a:rPr lang="en-US" dirty="0"/>
              <a:t>Random effects structure</a:t>
            </a:r>
          </a:p>
          <a:p>
            <a:pPr lvl="1"/>
            <a:r>
              <a:rPr lang="en-US" dirty="0"/>
              <a:t>Bounds </a:t>
            </a:r>
          </a:p>
          <a:p>
            <a:pPr lvl="1"/>
            <a:r>
              <a:rPr lang="en-US" dirty="0"/>
              <a:t>Model assumptions</a:t>
            </a:r>
          </a:p>
          <a:p>
            <a:r>
              <a:rPr lang="en-US" dirty="0"/>
              <a:t>Typically, much faster </a:t>
            </a:r>
          </a:p>
          <a:p>
            <a:r>
              <a:rPr lang="en-US" dirty="0"/>
              <a:t>More built-in visualization features</a:t>
            </a:r>
          </a:p>
          <a:p>
            <a:r>
              <a:rPr lang="en-US" dirty="0"/>
              <a:t>Easier sampling methods (chains, parallelization, NUTS algorithm, etc.)</a:t>
            </a:r>
          </a:p>
          <a:p>
            <a:r>
              <a:rPr lang="en-US" dirty="0"/>
              <a:t>Built-in model comparison metrics</a:t>
            </a:r>
          </a:p>
          <a:p>
            <a:r>
              <a:rPr lang="en-US" dirty="0"/>
              <a:t>Better error messages</a:t>
            </a:r>
          </a:p>
        </p:txBody>
      </p:sp>
    </p:spTree>
    <p:extLst>
      <p:ext uri="{BB962C8B-B14F-4D97-AF65-F5344CB8AC3E}">
        <p14:creationId xmlns:p14="http://schemas.microsoft.com/office/powerpoint/2010/main" val="263692615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2791FA-0EDC-AB27-A93D-B4DE4A814C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328EB4-8E37-0293-D70D-0BE33B4A4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Disadvantages of HSSM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F6E4A7-A515-61B4-3480-8C2EFCF89E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Still in development (glitchy on my Mac for some functions)</a:t>
            </a:r>
          </a:p>
          <a:p>
            <a:r>
              <a:rPr lang="en-US" dirty="0"/>
              <a:t>A little complex unless you know what you are doing</a:t>
            </a:r>
          </a:p>
          <a:p>
            <a:pPr lvl="1"/>
            <a:r>
              <a:rPr lang="en-US" dirty="0"/>
              <a:t>Lots of functionality, but likely more than you need to start</a:t>
            </a:r>
          </a:p>
          <a:p>
            <a:r>
              <a:rPr lang="en-US" dirty="0"/>
              <a:t>Like HDDM, limited in terms of model comparison functions</a:t>
            </a:r>
          </a:p>
          <a:p>
            <a:pPr lvl="1"/>
            <a:r>
              <a:rPr lang="en-US" dirty="0"/>
              <a:t>Gives you the ability to fit lots of different types of DDM, but how do you know which is best?</a:t>
            </a:r>
          </a:p>
          <a:p>
            <a:pPr lvl="1"/>
            <a:r>
              <a:rPr lang="en-US" dirty="0"/>
              <a:t>Not obvious yet for hierarchical models in general, let alone DDMs (see Devine et al., 2024)</a:t>
            </a:r>
          </a:p>
        </p:txBody>
      </p:sp>
    </p:spTree>
    <p:extLst>
      <p:ext uri="{BB962C8B-B14F-4D97-AF65-F5344CB8AC3E}">
        <p14:creationId xmlns:p14="http://schemas.microsoft.com/office/powerpoint/2010/main" val="323121272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659D1A-735B-6E9C-0297-B5430868F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A7F189-ECA9-AD45-2342-728EE6583C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What we saw</a:t>
            </a:r>
          </a:p>
          <a:p>
            <a:pPr>
              <a:buFontTx/>
              <a:buChar char="-"/>
            </a:pPr>
            <a:r>
              <a:rPr lang="en-US" dirty="0"/>
              <a:t>What a DDM is</a:t>
            </a:r>
          </a:p>
          <a:p>
            <a:pPr>
              <a:buFontTx/>
              <a:buChar char="-"/>
            </a:pPr>
            <a:r>
              <a:rPr lang="en-US" dirty="0"/>
              <a:t>When to use it</a:t>
            </a:r>
          </a:p>
          <a:p>
            <a:pPr>
              <a:buFontTx/>
              <a:buChar char="-"/>
            </a:pPr>
            <a:r>
              <a:rPr lang="en-US" dirty="0"/>
              <a:t>How to use it</a:t>
            </a:r>
          </a:p>
          <a:p>
            <a:pPr>
              <a:buFontTx/>
              <a:buChar char="-"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645928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659D1A-735B-6E9C-0297-B5430868F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A7F189-ECA9-AD45-2342-728EE6583C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What we did not see</a:t>
            </a:r>
          </a:p>
          <a:p>
            <a:pPr>
              <a:buFontTx/>
              <a:buChar char="-"/>
            </a:pPr>
            <a:r>
              <a:rPr lang="en-US" dirty="0"/>
              <a:t>Fit indices </a:t>
            </a:r>
          </a:p>
          <a:p>
            <a:pPr>
              <a:buFontTx/>
              <a:buChar char="-"/>
            </a:pPr>
            <a:r>
              <a:rPr lang="en-US" dirty="0"/>
              <a:t>Model simulation</a:t>
            </a:r>
          </a:p>
          <a:p>
            <a:pPr>
              <a:buFontTx/>
              <a:buChar char="-"/>
            </a:pPr>
            <a:r>
              <a:rPr lang="en-US" dirty="0"/>
              <a:t>Posterior Predictive Checks</a:t>
            </a:r>
          </a:p>
          <a:p>
            <a:pPr>
              <a:buFontTx/>
              <a:buChar char="-"/>
            </a:pPr>
            <a:r>
              <a:rPr lang="en-US" dirty="0"/>
              <a:t>Mixed models (both </a:t>
            </a:r>
            <a:r>
              <a:rPr lang="en-US" dirty="0" err="1"/>
              <a:t>HDDMRegression</a:t>
            </a:r>
            <a:r>
              <a:rPr lang="en-US" dirty="0"/>
              <a:t> and </a:t>
            </a:r>
            <a:r>
              <a:rPr lang="en-US" dirty="0" err="1"/>
              <a:t>depends_on</a:t>
            </a:r>
            <a:r>
              <a:rPr lang="en-US" dirty="0"/>
              <a:t>)</a:t>
            </a:r>
          </a:p>
          <a:p>
            <a:pPr>
              <a:buFontTx/>
              <a:buChar char="-"/>
            </a:pPr>
            <a:r>
              <a:rPr lang="en-US" dirty="0"/>
              <a:t>ROPE and Bayes Factors for inference</a:t>
            </a:r>
          </a:p>
          <a:p>
            <a:pPr>
              <a:buFontTx/>
              <a:buChar char="-"/>
            </a:pPr>
            <a:r>
              <a:rPr lang="en-US" dirty="0"/>
              <a:t>Model diagnostics</a:t>
            </a:r>
          </a:p>
          <a:p>
            <a:pPr>
              <a:buFontTx/>
              <a:buChar char="-"/>
            </a:pPr>
            <a:r>
              <a:rPr lang="en-US" dirty="0"/>
              <a:t>Complex regression structures</a:t>
            </a:r>
          </a:p>
          <a:p>
            <a:pPr>
              <a:buFontTx/>
              <a:buChar char="-"/>
            </a:pPr>
            <a:r>
              <a:rPr lang="en-US" dirty="0"/>
              <a:t>Complex LANs with HSSM</a:t>
            </a:r>
          </a:p>
          <a:p>
            <a:pPr>
              <a:buFontTx/>
              <a:buChar char="-"/>
            </a:pPr>
            <a:r>
              <a:rPr lang="en-US" dirty="0"/>
              <a:t>And much much more…. </a:t>
            </a:r>
          </a:p>
        </p:txBody>
      </p:sp>
    </p:spTree>
    <p:extLst>
      <p:ext uri="{BB962C8B-B14F-4D97-AF65-F5344CB8AC3E}">
        <p14:creationId xmlns:p14="http://schemas.microsoft.com/office/powerpoint/2010/main" val="346015056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659D1A-735B-6E9C-0297-B5430868F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Parting advice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A7F189-ECA9-AD45-2342-728EE6583C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Common mistakes: </a:t>
            </a:r>
          </a:p>
          <a:p>
            <a:pPr>
              <a:buFontTx/>
              <a:buChar char="-"/>
            </a:pPr>
            <a:r>
              <a:rPr lang="en-US" dirty="0"/>
              <a:t>HDDM cannot handle missing data, so remove all NA from your data</a:t>
            </a:r>
          </a:p>
          <a:p>
            <a:pPr>
              <a:buFontTx/>
              <a:buChar char="-"/>
            </a:pPr>
            <a:r>
              <a:rPr lang="en-US" dirty="0"/>
              <a:t>RT &gt; 0 and response ∈ {0,1} (or {-1,1} for HSSM)</a:t>
            </a:r>
          </a:p>
          <a:p>
            <a:pPr>
              <a:buFontTx/>
              <a:buChar char="-"/>
            </a:pPr>
            <a:r>
              <a:rPr lang="en-US" dirty="0"/>
              <a:t>RT have to be in seconds, not </a:t>
            </a:r>
            <a:r>
              <a:rPr lang="en-US" dirty="0" err="1"/>
              <a:t>ms.</a:t>
            </a:r>
            <a:endParaRPr lang="en-US" dirty="0"/>
          </a:p>
          <a:p>
            <a:pPr>
              <a:buFontTx/>
              <a:buChar char="-"/>
            </a:pPr>
            <a:r>
              <a:rPr lang="en-US" dirty="0"/>
              <a:t>HDDM </a:t>
            </a:r>
            <a:r>
              <a:rPr lang="en-US" i="1" dirty="0"/>
              <a:t>should </a:t>
            </a:r>
            <a:r>
              <a:rPr lang="en-US" dirty="0"/>
              <a:t>detect long outliers, but double-check yourself as this can skew estimates and radically increase fitting time</a:t>
            </a:r>
          </a:p>
        </p:txBody>
      </p:sp>
    </p:spTree>
    <p:extLst>
      <p:ext uri="{BB962C8B-B14F-4D97-AF65-F5344CB8AC3E}">
        <p14:creationId xmlns:p14="http://schemas.microsoft.com/office/powerpoint/2010/main" val="242616923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6C738-41D9-2539-1CD0-5A42B0C9A1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38204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Thanks for listening </a:t>
            </a:r>
            <a:r>
              <a:rPr lang="en-US" dirty="0">
                <a:sym typeface="Wingdings" pitchFamily="2" charset="2"/>
              </a:rPr>
              <a:t> 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6C42D7-B713-3D2B-DE05-DAC609C17730}"/>
              </a:ext>
            </a:extLst>
          </p:cNvPr>
          <p:cNvSpPr txBox="1"/>
          <p:nvPr/>
        </p:nvSpPr>
        <p:spPr>
          <a:xfrm>
            <a:off x="4530443" y="4844143"/>
            <a:ext cx="31311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For questions and comments: </a:t>
            </a:r>
          </a:p>
          <a:p>
            <a:pPr algn="ctr"/>
            <a:r>
              <a:rPr lang="en-US" dirty="0" err="1"/>
              <a:t>seandamiandevine@gmail.com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944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2853</TotalTime>
  <Words>4124</Words>
  <Application>Microsoft Macintosh PowerPoint</Application>
  <PresentationFormat>Widescreen</PresentationFormat>
  <Paragraphs>603</Paragraphs>
  <Slides>96</Slides>
  <Notes>5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96</vt:i4>
      </vt:variant>
    </vt:vector>
  </HeadingPairs>
  <TitlesOfParts>
    <vt:vector size="102" baseType="lpstr">
      <vt:lpstr>Arial</vt:lpstr>
      <vt:lpstr>Calibri</vt:lpstr>
      <vt:lpstr>Calibri Light</vt:lpstr>
      <vt:lpstr>Cambria Math</vt:lpstr>
      <vt:lpstr>Wingdings</vt:lpstr>
      <vt:lpstr>Office Theme</vt:lpstr>
      <vt:lpstr>(Basic)  Introduction to (H)DDM</vt:lpstr>
      <vt:lpstr>Plan</vt:lpstr>
      <vt:lpstr>Goals</vt:lpstr>
      <vt:lpstr>Not the goals</vt:lpstr>
      <vt:lpstr>What is the DDM?</vt:lpstr>
      <vt:lpstr>What is the DDM?</vt:lpstr>
      <vt:lpstr>Why use a DDM?</vt:lpstr>
      <vt:lpstr>Why use a DDM?</vt:lpstr>
      <vt:lpstr>Why use a DDM?</vt:lpstr>
      <vt:lpstr>Why use a DDM?</vt:lpstr>
      <vt:lpstr>Why use a DDM?</vt:lpstr>
      <vt:lpstr>DDM parameters</vt:lpstr>
      <vt:lpstr>DDM parameters</vt:lpstr>
      <vt:lpstr>DDM parameters</vt:lpstr>
      <vt:lpstr>DDM parameters</vt:lpstr>
      <vt:lpstr>DDM parameters</vt:lpstr>
      <vt:lpstr>Fitting a DDM</vt:lpstr>
      <vt:lpstr>Fitting a DDM</vt:lpstr>
      <vt:lpstr>Fitting a DDM</vt:lpstr>
      <vt:lpstr>Fitting a DDM</vt:lpstr>
      <vt:lpstr>Fitting a DDM</vt:lpstr>
      <vt:lpstr>Fitting a DDM</vt:lpstr>
      <vt:lpstr>Fitting a DDM</vt:lpstr>
      <vt:lpstr>Fitting a DDM</vt:lpstr>
      <vt:lpstr>Fitting a DDM</vt:lpstr>
      <vt:lpstr>Let’s get fittin’!</vt:lpstr>
      <vt:lpstr>Toy example: Preference task</vt:lpstr>
      <vt:lpstr>Data example</vt:lpstr>
      <vt:lpstr>Analysis environment</vt:lpstr>
      <vt:lpstr>HDDMs</vt:lpstr>
      <vt:lpstr>1. Import HDDM</vt:lpstr>
      <vt:lpstr>2: Fit basic HDDM</vt:lpstr>
      <vt:lpstr>2: Fit basic HDDM</vt:lpstr>
      <vt:lpstr>2: Fit basic HDDM</vt:lpstr>
      <vt:lpstr>2: Fit basic HDDM</vt:lpstr>
      <vt:lpstr>2: Fit basic HDDM</vt:lpstr>
      <vt:lpstr>Quick digression about MCMC sampling</vt:lpstr>
      <vt:lpstr>Quick digression about MCMC sampling</vt:lpstr>
      <vt:lpstr>Quick digression about MCMC sampling</vt:lpstr>
      <vt:lpstr>2: Fit basic HDDM</vt:lpstr>
      <vt:lpstr>2: Fit basic HDDM</vt:lpstr>
      <vt:lpstr>2a. Analyze results</vt:lpstr>
      <vt:lpstr>2a. Analyze results</vt:lpstr>
      <vt:lpstr>2a. Analyze results</vt:lpstr>
      <vt:lpstr>2a. Analyze results</vt:lpstr>
      <vt:lpstr>2a. Analyze results</vt:lpstr>
      <vt:lpstr>2a. Analyze results</vt:lpstr>
      <vt:lpstr>2b. Visualize results</vt:lpstr>
      <vt:lpstr>2b. Visualize results</vt:lpstr>
      <vt:lpstr>2b. Visualize results</vt:lpstr>
      <vt:lpstr>2b. Visualize results</vt:lpstr>
      <vt:lpstr>2c. Bayesian statistics</vt:lpstr>
      <vt:lpstr>3. Fit a conditional HDDM</vt:lpstr>
      <vt:lpstr>3. Fit a conditional HDDM</vt:lpstr>
      <vt:lpstr>3. Fit a conditional HDDM</vt:lpstr>
      <vt:lpstr>3. Fit a conditional HDDM</vt:lpstr>
      <vt:lpstr>3a. Analyze results</vt:lpstr>
      <vt:lpstr>3a. Analyze results</vt:lpstr>
      <vt:lpstr>3b. Visualize results</vt:lpstr>
      <vt:lpstr>3c. Bayesian Statistics</vt:lpstr>
      <vt:lpstr>3c. Bayesian Statistics</vt:lpstr>
      <vt:lpstr>3c. Bayesian Statistics</vt:lpstr>
      <vt:lpstr>3c. Bayesian Statistics</vt:lpstr>
      <vt:lpstr>3c. Bayesian Statistics</vt:lpstr>
      <vt:lpstr>3c. Bayesian Statistics</vt:lpstr>
      <vt:lpstr>3c. Bayesian Statistics</vt:lpstr>
      <vt:lpstr>4. HDDM Regression</vt:lpstr>
      <vt:lpstr>4. HDDM Regression</vt:lpstr>
      <vt:lpstr>4. HDDM Regression</vt:lpstr>
      <vt:lpstr>4. HDDM Regression</vt:lpstr>
      <vt:lpstr>4. HDDM Regression</vt:lpstr>
      <vt:lpstr>4. HDDM Regression</vt:lpstr>
      <vt:lpstr>4a. Analyze the results </vt:lpstr>
      <vt:lpstr>4a. Analyze the results </vt:lpstr>
      <vt:lpstr>4a. Analyze the results </vt:lpstr>
      <vt:lpstr>4b. Analyze/Visualize the results </vt:lpstr>
      <vt:lpstr>4b. Analyze/Visualize the results </vt:lpstr>
      <vt:lpstr>4b. Analyze/Visualize the results </vt:lpstr>
      <vt:lpstr>4b. Analyze/Visualize the results </vt:lpstr>
      <vt:lpstr>4b. Analyze/Visualize the results </vt:lpstr>
      <vt:lpstr>5. HSSM</vt:lpstr>
      <vt:lpstr>5a. Installing HSSM</vt:lpstr>
      <vt:lpstr>5b. Doing HDDM with HSSM</vt:lpstr>
      <vt:lpstr>5b. Doing HDDM with HSSM</vt:lpstr>
      <vt:lpstr>5b. Doing HDDM with HSSM</vt:lpstr>
      <vt:lpstr>5c. Novelties with HSSM: New models</vt:lpstr>
      <vt:lpstr>5c. Novelties with HSSM: New models</vt:lpstr>
      <vt:lpstr>5c. Novelties with HSSM: Built-in visualizations</vt:lpstr>
      <vt:lpstr>5c. Novelties with HSSM: Built-in visualizations</vt:lpstr>
      <vt:lpstr>Important differences between HSSM and HDDM</vt:lpstr>
      <vt:lpstr>Advantages of HSSM</vt:lpstr>
      <vt:lpstr>Disadvantages of HSSM</vt:lpstr>
      <vt:lpstr>Summary</vt:lpstr>
      <vt:lpstr>Summary</vt:lpstr>
      <vt:lpstr>Parting advice</vt:lpstr>
      <vt:lpstr>Thanks for listening 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(H)DDM</dc:title>
  <dc:creator>Sean Devine</dc:creator>
  <cp:lastModifiedBy>Sean Devine</cp:lastModifiedBy>
  <cp:revision>207</cp:revision>
  <dcterms:created xsi:type="dcterms:W3CDTF">2022-10-14T17:55:46Z</dcterms:created>
  <dcterms:modified xsi:type="dcterms:W3CDTF">2024-02-22T13:27:26Z</dcterms:modified>
</cp:coreProperties>
</file>